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81" r:id="rId4"/>
    <p:sldId id="282" r:id="rId5"/>
    <p:sldId id="283" r:id="rId6"/>
    <p:sldId id="28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07" r:id="rId19"/>
    <p:sldId id="308" r:id="rId20"/>
    <p:sldId id="273" r:id="rId21"/>
    <p:sldId id="274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76" r:id="rId31"/>
    <p:sldId id="277" r:id="rId32"/>
    <p:sldId id="275" r:id="rId33"/>
    <p:sldId id="278" r:id="rId34"/>
    <p:sldId id="288" r:id="rId35"/>
    <p:sldId id="279" r:id="rId36"/>
    <p:sldId id="286" r:id="rId37"/>
    <p:sldId id="287" r:id="rId38"/>
    <p:sldId id="280" r:id="rId39"/>
    <p:sldId id="301" r:id="rId40"/>
    <p:sldId id="298" r:id="rId41"/>
    <p:sldId id="299" r:id="rId42"/>
    <p:sldId id="300" r:id="rId43"/>
    <p:sldId id="303" r:id="rId44"/>
    <p:sldId id="302" r:id="rId45"/>
    <p:sldId id="305" r:id="rId46"/>
    <p:sldId id="304" r:id="rId47"/>
    <p:sldId id="309" r:id="rId48"/>
    <p:sldId id="306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 varScale="1">
        <p:scale>
          <a:sx n="88" d="100"/>
          <a:sy n="88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53326A-4751-4FB2-876A-34352A092EE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9B3E6B1-C8AB-4422-A713-D982293D4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326A-4751-4FB2-876A-34352A092EE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E6B1-C8AB-4422-A713-D982293D4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326A-4751-4FB2-876A-34352A092EE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E6B1-C8AB-4422-A713-D982293D4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2EC3B-EE9C-4A5D-A4A7-429C780EB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53326A-4751-4FB2-876A-34352A092EE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B3E6B1-C8AB-4422-A713-D982293D48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53326A-4751-4FB2-876A-34352A092EE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9B3E6B1-C8AB-4422-A713-D982293D4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326A-4751-4FB2-876A-34352A092EE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E6B1-C8AB-4422-A713-D982293D48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326A-4751-4FB2-876A-34352A092EE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E6B1-C8AB-4422-A713-D982293D48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53326A-4751-4FB2-876A-34352A092EE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B3E6B1-C8AB-4422-A713-D982293D48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326A-4751-4FB2-876A-34352A092EE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E6B1-C8AB-4422-A713-D982293D4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53326A-4751-4FB2-876A-34352A092EE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B3E6B1-C8AB-4422-A713-D982293D48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53326A-4751-4FB2-876A-34352A092EE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B3E6B1-C8AB-4422-A713-D982293D48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53326A-4751-4FB2-876A-34352A092EE8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B3E6B1-C8AB-4422-A713-D982293D4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714356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«Составление с детьми творческих рассказов по сюжетной картине с использованием технологии ТРИЗ»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500570"/>
            <a:ext cx="6172200" cy="135732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7715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       </a:t>
            </a:r>
            <a:r>
              <a:rPr lang="ru-RU" dirty="0" smtClean="0">
                <a:solidFill>
                  <a:srgbClr val="FF0000"/>
                </a:solidFill>
              </a:rPr>
              <a:t> 1 этап:   "Определение состава картины".</a:t>
            </a:r>
          </a:p>
          <a:p>
            <a:r>
              <a:rPr lang="ru-RU" dirty="0" smtClean="0"/>
              <a:t>Цель: обучить мыслительным действиям, ведущим к перечислению изображений на картине (дробление, моделирование, группировка). </a:t>
            </a:r>
          </a:p>
          <a:p>
            <a:r>
              <a:rPr lang="ru-RU" dirty="0" smtClean="0"/>
              <a:t>Приёмы: «Подзорная труба», «Бинокль»,  «Аукцион»,</a:t>
            </a:r>
          </a:p>
          <a:p>
            <a:r>
              <a:rPr lang="ru-RU" dirty="0" smtClean="0"/>
              <a:t> « Охота за подробностями», « Кто самый внимательный».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Перечисли объекты, изображенные на картине,</a:t>
            </a:r>
          </a:p>
          <a:p>
            <a:pPr marL="342900" indent="-342900">
              <a:buAutoNum type="arabicPeriod"/>
            </a:pPr>
            <a:r>
              <a:rPr lang="ru-RU" dirty="0" smtClean="0"/>
              <a:t>Схематически изобрази их на листе бумаги.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Сгруппируй их по какому-либо признаку.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76438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</a:t>
            </a:r>
            <a:r>
              <a:rPr lang="ru-RU" dirty="0" smtClean="0">
                <a:solidFill>
                  <a:srgbClr val="FF0000"/>
                </a:solidFill>
              </a:rPr>
              <a:t>          Советы воспитателям:</a:t>
            </a:r>
          </a:p>
          <a:p>
            <a:r>
              <a:rPr lang="ru-RU" dirty="0" smtClean="0"/>
              <a:t>1. Воспитатель должен проявлять живой интерес и эмоционально реагировать на ответы детей. </a:t>
            </a:r>
          </a:p>
          <a:p>
            <a:r>
              <a:rPr lang="ru-RU" dirty="0" smtClean="0"/>
              <a:t>2. Темп работы должен быть достаточно быстрым, воспитатель должен энергично и оперативно производить моделирование названных детьми объектов. </a:t>
            </a:r>
          </a:p>
          <a:p>
            <a:r>
              <a:rPr lang="ru-RU" dirty="0" smtClean="0"/>
              <a:t>3. Предварительно должен быть составлен тематический словарь. </a:t>
            </a:r>
          </a:p>
          <a:p>
            <a:r>
              <a:rPr lang="ru-RU" dirty="0" smtClean="0"/>
              <a:t>4. Последовательность называния объектов может быть любая. </a:t>
            </a:r>
          </a:p>
          <a:p>
            <a:r>
              <a:rPr lang="ru-RU" dirty="0" smtClean="0"/>
              <a:t>5. Обязательным условием является обозначение "земля-небо", "пол - потолок". Данные ориентировки впоследствии помогут детям найти связи между объектами: "Такой - то объект лежит на полу, а этот - летает в небе. </a:t>
            </a:r>
          </a:p>
          <a:p>
            <a:r>
              <a:rPr lang="ru-RU" dirty="0" smtClean="0"/>
              <a:t>6. По окончанию определения состава картины необходимо подвести итог (быстро перечислить все названное, начиная с главного). Обращение идет не только к памяти ребенка, но и к считыванию модельных обозначений. </a:t>
            </a:r>
          </a:p>
          <a:p>
            <a:r>
              <a:rPr lang="ru-RU" dirty="0" smtClean="0"/>
              <a:t>7. Окончательным итогом данной игры считается рефлексия: осознание детьми производимой мыслительной операции и вывод правила - "когда смотришь на картину, надо сначала обозначить объекты, которые  на ней изображены".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71546"/>
            <a:ext cx="74295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    2 этап:   "Установление взаимосвязей между объектами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                                           на картине".</a:t>
            </a:r>
          </a:p>
          <a:p>
            <a:r>
              <a:rPr lang="ru-RU" sz="2000" dirty="0" smtClean="0"/>
              <a:t>Цель: упражнять детей в объяснении взаимосвязей объектов, изображенных на картине.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Выдели два объекта на картине.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Объясни, почему они между собой связаны.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Объедини названные объекты стрелками.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750099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Творческие задания  для установления взаимосвязей между объектами, изображенными на картине </a:t>
            </a:r>
            <a:r>
              <a:rPr lang="ru-RU" sz="1600" dirty="0" smtClean="0"/>
              <a:t>: </a:t>
            </a:r>
          </a:p>
          <a:p>
            <a:r>
              <a:rPr lang="ru-RU" sz="1600" dirty="0" smtClean="0"/>
              <a:t>*пришел волшебник "Объединяй" и объединил два объекта (воспитатель указывает на два объекта). Волшебник просит объяснить, почему он это сделал. Например: игры с картиной "Кошка с котятами". Педагог вместе с детьми играет с волшебником "Объединяй«, и они "объясняют" ему, что блюдечко с молоком и коврик объединились, потому что блюдце стоит на коврике". </a:t>
            </a:r>
          </a:p>
          <a:p>
            <a:r>
              <a:rPr lang="ru-RU" sz="1600" dirty="0" smtClean="0"/>
              <a:t>*"Ищу друзей" - найти объекты, которые между собой связаны по взаимному расположению. Например: "Котята дружат между собой, потому что детки одной мамы - кошки и любят вместе играть". </a:t>
            </a:r>
          </a:p>
          <a:p>
            <a:r>
              <a:rPr lang="ru-RU" sz="1600" dirty="0" smtClean="0"/>
              <a:t>*Ищу недругов" - найти объекты, которые между собой "не дружат". Например: "Клубочки не дружат с корзинкой, потому что они выкатились из нее и не хотят там быть". </a:t>
            </a:r>
          </a:p>
          <a:p>
            <a:r>
              <a:rPr lang="ru-RU" sz="1600" dirty="0" smtClean="0"/>
              <a:t>*«Кто-то теряет, кто-то находит, и что из этого выходит" - объяснить причинно-следственные отношения сложного характера, которые возникают при взаимодействии между двумя объектами. Например: "Шкафу очень тяжело держать полки с книгами, он теряет силы, а книжкам так важно стоять аккуратно в шкафу. Книги благодарны полкам, что им помогают". Или "На полу играет кошка с котятами, но лапки-царапки могут сделать больно и коврику и полу. Котятам хорошо играть - они нашли удобное место, а коврик и пол могут пораниться. Правило: когда играешь, не надо портить то, на чем играешь".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7572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                </a:t>
            </a:r>
            <a:r>
              <a:rPr lang="ru-RU" dirty="0" smtClean="0">
                <a:solidFill>
                  <a:srgbClr val="FF0000"/>
                </a:solidFill>
              </a:rPr>
              <a:t> Советы воспитателям:</a:t>
            </a:r>
          </a:p>
          <a:p>
            <a:r>
              <a:rPr lang="ru-RU" dirty="0" smtClean="0"/>
              <a:t>1.Вести детей к кратким рассказам-рассуждениям, состоящим из трех предложений. Они должны быть расположены в следующем порядке: сначала говорится, что с чем связано, затем почему, в конце - подтверждение (вывод). </a:t>
            </a:r>
          </a:p>
          <a:p>
            <a:r>
              <a:rPr lang="ru-RU" dirty="0" smtClean="0"/>
              <a:t>2.Последовательность объединения между объектами может быть любая и зависит от выбора детей, с которым следует согласиться. </a:t>
            </a:r>
          </a:p>
          <a:p>
            <a:r>
              <a:rPr lang="ru-RU" dirty="0" smtClean="0"/>
              <a:t>3.Если ребенок затрудняется найти взаимосвязи между объектами можно провести с детьми "Мозговой штурм". </a:t>
            </a:r>
          </a:p>
          <a:p>
            <a:r>
              <a:rPr lang="ru-RU" dirty="0" smtClean="0"/>
              <a:t>4.Педагог должен проявлять толерантность (терпимость к самым неожиданным объяснениям связей ребенком). </a:t>
            </a:r>
          </a:p>
          <a:p>
            <a:r>
              <a:rPr lang="ru-RU" dirty="0" smtClean="0"/>
              <a:t>5.После установления взаимосвязей, педагогу следует подвести итог в виде рассказа-рассуждения. </a:t>
            </a:r>
          </a:p>
          <a:p>
            <a:r>
              <a:rPr lang="ru-RU" dirty="0" smtClean="0"/>
              <a:t>6.Необходимо осознание мыслительной операции и вывод правила: "Объекты на картине связаны, важно доказать это".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857232"/>
            <a:ext cx="721523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     </a:t>
            </a:r>
            <a:r>
              <a:rPr lang="ru-RU" dirty="0" smtClean="0">
                <a:solidFill>
                  <a:srgbClr val="FF0000"/>
                </a:solidFill>
              </a:rPr>
              <a:t>3 этап:  "Описание на основе возможного восприятия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                   объектов картины разными органами чувств».</a:t>
            </a:r>
          </a:p>
          <a:p>
            <a:r>
              <a:rPr lang="ru-RU" dirty="0" smtClean="0"/>
              <a:t>Цель: обобщить знания о признаках объектов, которые могут воспринимать определенные органы чувств; учить составлять рассказы-описания на основе восприятия картины через разные органы чувств.</a:t>
            </a:r>
          </a:p>
          <a:p>
            <a:r>
              <a:rPr lang="ru-RU" dirty="0" smtClean="0"/>
              <a:t>Для обучения детей описывать объекты, изображенные на картине с помощью органов чувств, используют прием "</a:t>
            </a:r>
            <a:r>
              <a:rPr lang="ru-RU" dirty="0" smtClean="0">
                <a:solidFill>
                  <a:srgbClr val="FF0000"/>
                </a:solidFill>
              </a:rPr>
              <a:t>вхождения в картину</a:t>
            </a:r>
            <a:r>
              <a:rPr lang="ru-RU" dirty="0" smtClean="0"/>
              <a:t>": 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Посмотри на картину, войди в неё.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Выбери орган чувства, который поможет тебе «путешествовать по картине».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Опиши свои ощущения.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Творческие задания: </a:t>
            </a:r>
          </a:p>
          <a:p>
            <a:r>
              <a:rPr lang="ru-RU" dirty="0" smtClean="0"/>
              <a:t>*Пришел волшебник "Я слушаю" (и другие). </a:t>
            </a:r>
          </a:p>
          <a:p>
            <a:r>
              <a:rPr lang="ru-RU" dirty="0" smtClean="0"/>
              <a:t>*Назови объекты, которые могут издавать звук. </a:t>
            </a:r>
          </a:p>
          <a:p>
            <a:r>
              <a:rPr lang="ru-RU" dirty="0" smtClean="0"/>
              <a:t>*Я ощущаю лицом и руками…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71546"/>
            <a:ext cx="7500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            </a:t>
            </a:r>
            <a:r>
              <a:rPr lang="ru-RU" dirty="0" smtClean="0">
                <a:solidFill>
                  <a:srgbClr val="FF0000"/>
                </a:solidFill>
              </a:rPr>
              <a:t>  Советы воспитателям:</a:t>
            </a:r>
          </a:p>
          <a:p>
            <a:r>
              <a:rPr lang="ru-RU" dirty="0" smtClean="0"/>
              <a:t>1.Предварительно уточните знания детей о возможных ощущениях каждого анализатора. </a:t>
            </a:r>
          </a:p>
          <a:p>
            <a:r>
              <a:rPr lang="ru-RU" dirty="0" smtClean="0"/>
              <a:t>2.Работая с картиной, начинайте речевую зарисовку с фразы: "Я слышу, как…", "Я чувствую запах…", "Когда я трогаю руками …". Добивайтесь передачи отношения ребенка к воспринимаемому на картине. </a:t>
            </a:r>
          </a:p>
          <a:p>
            <a:r>
              <a:rPr lang="ru-RU" dirty="0" smtClean="0"/>
              <a:t>3.Побуждайте детей описывать не единичные ощущения, а их комплекс. </a:t>
            </a:r>
          </a:p>
          <a:p>
            <a:r>
              <a:rPr lang="ru-RU" dirty="0" smtClean="0"/>
              <a:t>4.Передача ощущений может идти как от лица постороннего наблюдателя, так и одного из персонажей картины. </a:t>
            </a:r>
          </a:p>
          <a:p>
            <a:r>
              <a:rPr lang="ru-RU" dirty="0" smtClean="0"/>
              <a:t>5.Активизируйте в речи ребенка слова, характеризующие вкусы, звуки, запахи, тактильные ощущения. </a:t>
            </a:r>
          </a:p>
          <a:p>
            <a:r>
              <a:rPr lang="ru-RU" dirty="0" smtClean="0"/>
              <a:t>6.Можно предложить детям передать диалоги персонажей картины (мини-театр).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71481"/>
            <a:ext cx="7286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      </a:t>
            </a:r>
            <a:r>
              <a:rPr lang="ru-RU" dirty="0" smtClean="0">
                <a:solidFill>
                  <a:srgbClr val="FF0000"/>
                </a:solidFill>
              </a:rPr>
              <a:t> 4 этап:   "Составление загадок и метафор по картине".</a:t>
            </a:r>
          </a:p>
          <a:p>
            <a:r>
              <a:rPr lang="ru-RU" dirty="0" smtClean="0"/>
              <a:t>Цель: познакомить детей с моделями составления загадок и метафор; сформировать мыслительные действия ребенка, необходимые для составления загадок и метафор.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Составление сравнений: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00" y="2071678"/>
          <a:ext cx="707236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1867"/>
                <a:gridCol w="3750495"/>
              </a:tblGrid>
              <a:tr h="275560">
                <a:tc>
                  <a:txBody>
                    <a:bodyPr/>
                    <a:lstStyle/>
                    <a:p>
                      <a:r>
                        <a:rPr lang="ru-RU" dirty="0" smtClean="0"/>
                        <a:t>Алгоритм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</a:t>
                      </a:r>
                      <a:endParaRPr lang="ru-RU" dirty="0"/>
                    </a:p>
                  </a:txBody>
                  <a:tcPr/>
                </a:tc>
              </a:tr>
              <a:tr h="475624">
                <a:tc>
                  <a:txBody>
                    <a:bodyPr/>
                    <a:lstStyle/>
                    <a:p>
                      <a:r>
                        <a:rPr lang="ru-RU" dirty="0" smtClean="0"/>
                        <a:t>1. Выбери предмет, изображённый на картине.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мяч</a:t>
                      </a:r>
                      <a:endParaRPr lang="ru-RU" dirty="0"/>
                    </a:p>
                  </a:txBody>
                  <a:tcPr/>
                </a:tc>
              </a:tr>
              <a:tr h="475624">
                <a:tc>
                  <a:txBody>
                    <a:bodyPr/>
                    <a:lstStyle/>
                    <a:p>
                      <a:r>
                        <a:rPr lang="ru-RU" dirty="0" smtClean="0"/>
                        <a:t>2. Что ты можешь о нём сказать ( о форме)?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Круглый</a:t>
                      </a:r>
                      <a:endParaRPr lang="ru-RU" dirty="0"/>
                    </a:p>
                  </a:txBody>
                  <a:tcPr/>
                </a:tc>
              </a:tr>
              <a:tr h="679463">
                <a:tc>
                  <a:txBody>
                    <a:bodyPr/>
                    <a:lstStyle/>
                    <a:p>
                      <a:r>
                        <a:rPr lang="ru-RU" dirty="0" smtClean="0"/>
                        <a:t>3.Какие ещё предметы , круглые по форме, ты знаешь?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Солнышко, апельсин</a:t>
                      </a:r>
                      <a:endParaRPr lang="ru-RU" dirty="0"/>
                    </a:p>
                  </a:txBody>
                  <a:tcPr/>
                </a:tc>
              </a:tr>
              <a:tr h="475624">
                <a:tc>
                  <a:txBody>
                    <a:bodyPr/>
                    <a:lstStyle/>
                    <a:p>
                      <a:r>
                        <a:rPr lang="ru-RU" dirty="0" smtClean="0"/>
                        <a:t>4. Составь словосочетание</a:t>
                      </a:r>
                      <a:r>
                        <a:rPr lang="ru-RU" baseline="0" dirty="0" smtClean="0"/>
                        <a:t> « Мяч по форме похож на…»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Мяч по форме похож на апельсин</a:t>
                      </a:r>
                      <a:endParaRPr lang="ru-RU" dirty="0"/>
                    </a:p>
                  </a:txBody>
                  <a:tcPr/>
                </a:tc>
              </a:tr>
              <a:tr h="475624">
                <a:tc>
                  <a:txBody>
                    <a:bodyPr/>
                    <a:lstStyle/>
                    <a:p>
                      <a:r>
                        <a:rPr lang="ru-RU" dirty="0" smtClean="0"/>
                        <a:t>5.Произнеси правило этого этапа.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 смотрю на пример и могу сравнить его.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00010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Составление загадок.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1357298"/>
            <a:ext cx="3470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Загадки строятся из трёх сравнений одного объекта:</a:t>
            </a:r>
          </a:p>
          <a:p>
            <a:r>
              <a:rPr lang="ru-RU" dirty="0" smtClean="0"/>
              <a:t>-по цвету,</a:t>
            </a:r>
          </a:p>
          <a:p>
            <a:r>
              <a:rPr lang="ru-RU" dirty="0" smtClean="0"/>
              <a:t>-по форме.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2786057"/>
          <a:ext cx="60960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621703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 предмет?</a:t>
                      </a:r>
                    </a:p>
                    <a:p>
                      <a:r>
                        <a:rPr lang="ru-RU" dirty="0" smtClean="0"/>
                        <a:t>Зелёный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такое</a:t>
                      </a:r>
                      <a:r>
                        <a:rPr lang="ru-RU" baseline="0" dirty="0" smtClean="0"/>
                        <a:t> же?</a:t>
                      </a:r>
                    </a:p>
                    <a:p>
                      <a:r>
                        <a:rPr lang="ru-RU" baseline="0" dirty="0" smtClean="0"/>
                        <a:t>Лягушка</a:t>
                      </a:r>
                      <a:endParaRPr lang="ru-RU" dirty="0"/>
                    </a:p>
                  </a:txBody>
                  <a:tcPr/>
                </a:tc>
              </a:tr>
              <a:tr h="888148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делает?</a:t>
                      </a:r>
                    </a:p>
                    <a:p>
                      <a:r>
                        <a:rPr lang="ru-RU" dirty="0" smtClean="0"/>
                        <a:t>Растёт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или что делает так же?</a:t>
                      </a:r>
                    </a:p>
                    <a:p>
                      <a:r>
                        <a:rPr lang="ru-RU" dirty="0" smtClean="0"/>
                        <a:t>Грибок</a:t>
                      </a:r>
                      <a:endParaRPr lang="ru-RU" dirty="0"/>
                    </a:p>
                  </a:txBody>
                  <a:tcPr/>
                </a:tc>
              </a:tr>
              <a:tr h="621703">
                <a:tc>
                  <a:txBody>
                    <a:bodyPr/>
                    <a:lstStyle/>
                    <a:p>
                      <a:r>
                        <a:rPr lang="ru-RU" dirty="0" smtClean="0"/>
                        <a:t>На что похоже?</a:t>
                      </a:r>
                    </a:p>
                    <a:p>
                      <a:r>
                        <a:rPr lang="ru-RU" dirty="0" smtClean="0"/>
                        <a:t>Пирамидка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Чем отличается?</a:t>
                      </a:r>
                    </a:p>
                    <a:p>
                      <a:r>
                        <a:rPr lang="ru-RU" dirty="0" smtClean="0"/>
                        <a:t>Не складывается</a:t>
                      </a:r>
                      <a:endParaRPr lang="ru-RU" dirty="0"/>
                    </a:p>
                  </a:txBody>
                  <a:tcPr/>
                </a:tc>
              </a:tr>
              <a:tr h="1154593"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Составление загадки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Зелёная, но не лягушка, растёт ,как</a:t>
                      </a:r>
                      <a:r>
                        <a:rPr lang="ru-RU" baseline="0" dirty="0" smtClean="0"/>
                        <a:t> грибок, похожа на пирамидку, но не складывается.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64291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Составление метафоры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Выбери один предмет на картине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Слёзы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2.Назови действие предмета.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Слёзы капают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3.Назови такое же действие у другого предмета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Дождик капает.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4.Где на картине слёзы?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глазах у Маши.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5.Соедини оба предмета(мысленно составляется метафора)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Слёзы на </a:t>
                      </a:r>
                      <a:r>
                        <a:rPr lang="ru-RU" dirty="0" err="1" smtClean="0"/>
                        <a:t>глазах-дождик</a:t>
                      </a:r>
                      <a:r>
                        <a:rPr lang="ru-RU" dirty="0" smtClean="0"/>
                        <a:t> из глаз (метафора)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 Составление предложения с метафорой.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горя у Маши полился дождик из глаз.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85720" y="428604"/>
            <a:ext cx="77153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ТРИЗ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51C7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теория решения изобретательных задач. Основателем является Генрих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51C7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Саулович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51C7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51C7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Альтшуллер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51C7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настоящее время приемы и методы технического ТРИЗ с успехом используются в детских садах для развития у дошкольников изобретательской смекалки, творческого воображения, диалектического мышления.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пнпн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4000504"/>
            <a:ext cx="3371848" cy="252888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00108"/>
            <a:ext cx="6429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Советы воспитателям:</a:t>
            </a:r>
          </a:p>
          <a:p>
            <a:r>
              <a:rPr lang="ru-RU" dirty="0" smtClean="0"/>
              <a:t>1.При совместном составлении загадок окончательный текст читает воспитатель, а дети его повторяют. </a:t>
            </a:r>
          </a:p>
          <a:p>
            <a:r>
              <a:rPr lang="ru-RU" dirty="0" smtClean="0"/>
              <a:t>2.Сочинять загадки и метафоры целесообразнее об объектах, которые имеют многоплановую, разнообразную характеристику и позволяют выбрать широкий круг других объектов для сравнения.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42909" y="1109406"/>
            <a:ext cx="72866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  </a:t>
            </a:r>
            <a:r>
              <a:rPr lang="ru-RU" dirty="0" smtClean="0">
                <a:solidFill>
                  <a:srgbClr val="FF0000"/>
                </a:solidFill>
              </a:rPr>
              <a:t>5 этап:  "Преобразование объектов во времени".</a:t>
            </a:r>
          </a:p>
          <a:p>
            <a:r>
              <a:rPr lang="ru-RU" dirty="0" smtClean="0"/>
              <a:t>Цель: учить детей мыслительным операциям преобразования выбранного объекта во времени; учить составлять рассказ о конкретном объекте, представляя его прошлое и будущее, используя характерные словесные обороты.</a:t>
            </a:r>
          </a:p>
          <a:p>
            <a:r>
              <a:rPr lang="ru-RU" dirty="0" smtClean="0"/>
              <a:t>Для обучения детей составлению рассказов-фантазий с преобразованием объектов во времени используют  прием перемещения во времени ("Машина времени"): выбирается конкретный объект картины и описывается его настоящее. Далее предлагается подумать, кем или чем он был в прошлом и что с ним будет в будущем (далеком или близком) .</a:t>
            </a:r>
          </a:p>
          <a:p>
            <a:r>
              <a:rPr lang="ru-RU" dirty="0" smtClean="0"/>
              <a:t>1.Выбери объект, определи его состояние в настоящем времени.</a:t>
            </a:r>
          </a:p>
          <a:p>
            <a:r>
              <a:rPr lang="ru-RU" dirty="0" smtClean="0"/>
              <a:t>2.Представь прошлое (будущее ) объекта с учетом изменения его признаков, действия.</a:t>
            </a:r>
          </a:p>
          <a:p>
            <a:r>
              <a:rPr lang="ru-RU" dirty="0" smtClean="0"/>
              <a:t>3.Составь речевую зарисовку о прошлом (будущем) объекта.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66FF"/>
                </a:solidFill>
              </a:rPr>
              <a:t>СИСТЕМНЫЙ</a:t>
            </a:r>
            <a:r>
              <a:rPr lang="ru-RU" b="1" smtClean="0">
                <a:solidFill>
                  <a:srgbClr val="0066FF"/>
                </a:solidFill>
              </a:rPr>
              <a:t> </a:t>
            </a:r>
            <a:r>
              <a:rPr lang="ru-RU" b="1" smtClean="0">
                <a:solidFill>
                  <a:srgbClr val="FF0066"/>
                </a:solidFill>
              </a:rPr>
              <a:t>оператор</a:t>
            </a:r>
          </a:p>
        </p:txBody>
      </p:sp>
      <p:graphicFrame>
        <p:nvGraphicFramePr>
          <p:cNvPr id="135242" name="Group 74"/>
          <p:cNvGraphicFramePr>
            <a:graphicFrameLocks noGrp="1"/>
          </p:cNvGraphicFramePr>
          <p:nvPr>
            <p:ph sz="half" idx="1"/>
          </p:nvPr>
        </p:nvGraphicFramePr>
        <p:xfrm>
          <a:off x="1035050" y="3968750"/>
          <a:ext cx="7073900" cy="2092325"/>
        </p:xfrm>
        <a:graphic>
          <a:graphicData uri="http://schemas.openxmlformats.org/drawingml/2006/table">
            <a:tbl>
              <a:tblPr/>
              <a:tblGrid>
                <a:gridCol w="3673475"/>
                <a:gridCol w="3400425"/>
              </a:tblGrid>
              <a:tr h="209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зайчонок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Каким был?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заяц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Кто?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4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9138"/>
            <a:ext cx="8820150" cy="42513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smtClean="0">
                <a:solidFill>
                  <a:srgbClr val="FF0066"/>
                </a:solidFill>
                <a:latin typeface="Arial" charset="0"/>
              </a:rPr>
              <a:t>Этапы:</a:t>
            </a:r>
          </a:p>
          <a:p>
            <a:pPr eaLnBrk="1" hangingPunct="1"/>
            <a:r>
              <a:rPr lang="ru-RU" sz="2800" b="1" smtClean="0">
                <a:latin typeface="Arial" charset="0"/>
              </a:rPr>
              <a:t>1этап - (младшие группы) </a:t>
            </a:r>
          </a:p>
          <a:p>
            <a:pPr algn="ctr" eaLnBrk="1" hangingPunct="1">
              <a:buFontTx/>
              <a:buNone/>
            </a:pPr>
            <a:r>
              <a:rPr lang="ru-RU" sz="2800" b="1" smtClean="0">
                <a:latin typeface="Arial" charset="0"/>
              </a:rPr>
              <a:t>   </a:t>
            </a:r>
            <a:r>
              <a:rPr lang="ru-RU" b="1" smtClean="0">
                <a:solidFill>
                  <a:srgbClr val="FF0066"/>
                </a:solidFill>
                <a:latin typeface="Arial" charset="0"/>
              </a:rPr>
              <a:t>только по горизонтали</a:t>
            </a:r>
          </a:p>
        </p:txBody>
      </p:sp>
      <p:pic>
        <p:nvPicPr>
          <p:cNvPr id="34828" name="Picture 73" descr="j03049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5963" y="3968750"/>
            <a:ext cx="2244725" cy="1843088"/>
          </a:xfrm>
        </p:spPr>
      </p:pic>
      <p:pic>
        <p:nvPicPr>
          <p:cNvPr id="34829" name="Picture 77" descr="j0304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589463"/>
            <a:ext cx="1439862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36650" y="620713"/>
            <a:ext cx="8007350" cy="5475287"/>
          </a:xfrm>
        </p:spPr>
        <p:txBody>
          <a:bodyPr/>
          <a:lstStyle/>
          <a:p>
            <a:pPr eaLnBrk="1" hangingPunct="1"/>
            <a:r>
              <a:rPr lang="ru-RU" dirty="0" smtClean="0"/>
              <a:t>2 этап – средние группы –</a:t>
            </a:r>
          </a:p>
          <a:p>
            <a:pPr eaLnBrk="1" hangingPunct="1">
              <a:buFontTx/>
              <a:buNone/>
            </a:pPr>
            <a:r>
              <a:rPr lang="ru-RU" dirty="0" smtClean="0"/>
              <a:t>Продолжаем </a:t>
            </a:r>
            <a:r>
              <a:rPr lang="ru-RU" sz="3600" dirty="0" smtClean="0">
                <a:solidFill>
                  <a:srgbClr val="FF0066"/>
                </a:solidFill>
              </a:rPr>
              <a:t>открывать экраны по горизонтали</a:t>
            </a:r>
          </a:p>
        </p:txBody>
      </p:sp>
      <p:graphicFrame>
        <p:nvGraphicFramePr>
          <p:cNvPr id="141369" name="Group 57"/>
          <p:cNvGraphicFramePr>
            <a:graphicFrameLocks noGrp="1"/>
          </p:cNvGraphicFramePr>
          <p:nvPr>
            <p:ph idx="1"/>
          </p:nvPr>
        </p:nvGraphicFramePr>
        <p:xfrm>
          <a:off x="974725" y="2981325"/>
          <a:ext cx="7845425" cy="3079750"/>
        </p:xfrm>
        <a:graphic>
          <a:graphicData uri="http://schemas.openxmlformats.org/drawingml/2006/table">
            <a:tbl>
              <a:tblPr/>
              <a:tblGrid>
                <a:gridCol w="2516188"/>
                <a:gridCol w="2516187"/>
                <a:gridCol w="2813050"/>
              </a:tblGrid>
              <a:tr h="307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зайчонок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Каким был?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заяц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Кто?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Зайчище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Каким будет?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5853" name="Picture 49" descr="j0304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5013325"/>
            <a:ext cx="14398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50" descr="j0304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149725"/>
            <a:ext cx="2017713" cy="1812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59"/>
          <p:cNvGrpSpPr>
            <a:grpSpLocks noChangeAspect="1"/>
          </p:cNvGrpSpPr>
          <p:nvPr/>
        </p:nvGrpSpPr>
        <p:grpSpPr bwMode="auto">
          <a:xfrm>
            <a:off x="5786446" y="3071810"/>
            <a:ext cx="2952750" cy="2820988"/>
            <a:chOff x="4059" y="2205"/>
            <a:chExt cx="1860" cy="1777"/>
          </a:xfrm>
        </p:grpSpPr>
        <p:sp>
          <p:nvSpPr>
            <p:cNvPr id="35856" name="AutoShape 58"/>
            <p:cNvSpPr>
              <a:spLocks noChangeAspect="1" noChangeArrowheads="1" noTextEdit="1"/>
            </p:cNvSpPr>
            <p:nvPr/>
          </p:nvSpPr>
          <p:spPr bwMode="auto">
            <a:xfrm>
              <a:off x="4059" y="2205"/>
              <a:ext cx="1860" cy="1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Freeform 60"/>
            <p:cNvSpPr>
              <a:spLocks/>
            </p:cNvSpPr>
            <p:nvPr/>
          </p:nvSpPr>
          <p:spPr bwMode="auto">
            <a:xfrm>
              <a:off x="5512" y="3568"/>
              <a:ext cx="284" cy="298"/>
            </a:xfrm>
            <a:custGeom>
              <a:avLst/>
              <a:gdLst>
                <a:gd name="T0" fmla="*/ 10 w 566"/>
                <a:gd name="T1" fmla="*/ 10 h 596"/>
                <a:gd name="T2" fmla="*/ 9 w 566"/>
                <a:gd name="T3" fmla="*/ 11 h 596"/>
                <a:gd name="T4" fmla="*/ 7 w 566"/>
                <a:gd name="T5" fmla="*/ 13 h 596"/>
                <a:gd name="T6" fmla="*/ 5 w 566"/>
                <a:gd name="T7" fmla="*/ 18 h 596"/>
                <a:gd name="T8" fmla="*/ 3 w 566"/>
                <a:gd name="T9" fmla="*/ 24 h 596"/>
                <a:gd name="T10" fmla="*/ 1 w 566"/>
                <a:gd name="T11" fmla="*/ 33 h 596"/>
                <a:gd name="T12" fmla="*/ 0 w 566"/>
                <a:gd name="T13" fmla="*/ 43 h 596"/>
                <a:gd name="T14" fmla="*/ 1 w 566"/>
                <a:gd name="T15" fmla="*/ 56 h 596"/>
                <a:gd name="T16" fmla="*/ 4 w 566"/>
                <a:gd name="T17" fmla="*/ 73 h 596"/>
                <a:gd name="T18" fmla="*/ 6 w 566"/>
                <a:gd name="T19" fmla="*/ 80 h 596"/>
                <a:gd name="T20" fmla="*/ 9 w 566"/>
                <a:gd name="T21" fmla="*/ 89 h 596"/>
                <a:gd name="T22" fmla="*/ 13 w 566"/>
                <a:gd name="T23" fmla="*/ 97 h 596"/>
                <a:gd name="T24" fmla="*/ 18 w 566"/>
                <a:gd name="T25" fmla="*/ 104 h 596"/>
                <a:gd name="T26" fmla="*/ 23 w 566"/>
                <a:gd name="T27" fmla="*/ 111 h 596"/>
                <a:gd name="T28" fmla="*/ 29 w 566"/>
                <a:gd name="T29" fmla="*/ 117 h 596"/>
                <a:gd name="T30" fmla="*/ 36 w 566"/>
                <a:gd name="T31" fmla="*/ 123 h 596"/>
                <a:gd name="T32" fmla="*/ 42 w 566"/>
                <a:gd name="T33" fmla="*/ 129 h 596"/>
                <a:gd name="T34" fmla="*/ 49 w 566"/>
                <a:gd name="T35" fmla="*/ 134 h 596"/>
                <a:gd name="T36" fmla="*/ 57 w 566"/>
                <a:gd name="T37" fmla="*/ 139 h 596"/>
                <a:gd name="T38" fmla="*/ 64 w 566"/>
                <a:gd name="T39" fmla="*/ 142 h 596"/>
                <a:gd name="T40" fmla="*/ 72 w 566"/>
                <a:gd name="T41" fmla="*/ 145 h 596"/>
                <a:gd name="T42" fmla="*/ 80 w 566"/>
                <a:gd name="T43" fmla="*/ 147 h 596"/>
                <a:gd name="T44" fmla="*/ 87 w 566"/>
                <a:gd name="T45" fmla="*/ 149 h 596"/>
                <a:gd name="T46" fmla="*/ 94 w 566"/>
                <a:gd name="T47" fmla="*/ 149 h 596"/>
                <a:gd name="T48" fmla="*/ 101 w 566"/>
                <a:gd name="T49" fmla="*/ 149 h 596"/>
                <a:gd name="T50" fmla="*/ 113 w 566"/>
                <a:gd name="T51" fmla="*/ 146 h 596"/>
                <a:gd name="T52" fmla="*/ 124 w 566"/>
                <a:gd name="T53" fmla="*/ 138 h 596"/>
                <a:gd name="T54" fmla="*/ 133 w 566"/>
                <a:gd name="T55" fmla="*/ 126 h 596"/>
                <a:gd name="T56" fmla="*/ 139 w 566"/>
                <a:gd name="T57" fmla="*/ 113 h 596"/>
                <a:gd name="T58" fmla="*/ 143 w 566"/>
                <a:gd name="T59" fmla="*/ 98 h 596"/>
                <a:gd name="T60" fmla="*/ 142 w 566"/>
                <a:gd name="T61" fmla="*/ 81 h 596"/>
                <a:gd name="T62" fmla="*/ 138 w 566"/>
                <a:gd name="T63" fmla="*/ 66 h 596"/>
                <a:gd name="T64" fmla="*/ 129 w 566"/>
                <a:gd name="T65" fmla="*/ 50 h 596"/>
                <a:gd name="T66" fmla="*/ 123 w 566"/>
                <a:gd name="T67" fmla="*/ 43 h 596"/>
                <a:gd name="T68" fmla="*/ 116 w 566"/>
                <a:gd name="T69" fmla="*/ 37 h 596"/>
                <a:gd name="T70" fmla="*/ 108 w 566"/>
                <a:gd name="T71" fmla="*/ 30 h 596"/>
                <a:gd name="T72" fmla="*/ 99 w 566"/>
                <a:gd name="T73" fmla="*/ 24 h 596"/>
                <a:gd name="T74" fmla="*/ 91 w 566"/>
                <a:gd name="T75" fmla="*/ 19 h 596"/>
                <a:gd name="T76" fmla="*/ 82 w 566"/>
                <a:gd name="T77" fmla="*/ 13 h 596"/>
                <a:gd name="T78" fmla="*/ 73 w 566"/>
                <a:gd name="T79" fmla="*/ 9 h 596"/>
                <a:gd name="T80" fmla="*/ 63 w 566"/>
                <a:gd name="T81" fmla="*/ 5 h 596"/>
                <a:gd name="T82" fmla="*/ 55 w 566"/>
                <a:gd name="T83" fmla="*/ 3 h 596"/>
                <a:gd name="T84" fmla="*/ 46 w 566"/>
                <a:gd name="T85" fmla="*/ 1 h 596"/>
                <a:gd name="T86" fmla="*/ 38 w 566"/>
                <a:gd name="T87" fmla="*/ 0 h 596"/>
                <a:gd name="T88" fmla="*/ 30 w 566"/>
                <a:gd name="T89" fmla="*/ 0 h 596"/>
                <a:gd name="T90" fmla="*/ 24 w 566"/>
                <a:gd name="T91" fmla="*/ 1 h 596"/>
                <a:gd name="T92" fmla="*/ 18 w 566"/>
                <a:gd name="T93" fmla="*/ 3 h 596"/>
                <a:gd name="T94" fmla="*/ 13 w 566"/>
                <a:gd name="T95" fmla="*/ 6 h 596"/>
                <a:gd name="T96" fmla="*/ 10 w 566"/>
                <a:gd name="T97" fmla="*/ 10 h 5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6"/>
                <a:gd name="T148" fmla="*/ 0 h 596"/>
                <a:gd name="T149" fmla="*/ 566 w 566"/>
                <a:gd name="T150" fmla="*/ 596 h 5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6" h="596">
                  <a:moveTo>
                    <a:pt x="37" y="43"/>
                  </a:moveTo>
                  <a:lnTo>
                    <a:pt x="35" y="47"/>
                  </a:lnTo>
                  <a:lnTo>
                    <a:pt x="28" y="54"/>
                  </a:lnTo>
                  <a:lnTo>
                    <a:pt x="19" y="72"/>
                  </a:lnTo>
                  <a:lnTo>
                    <a:pt x="11" y="97"/>
                  </a:lnTo>
                  <a:lnTo>
                    <a:pt x="4" y="130"/>
                  </a:lnTo>
                  <a:lnTo>
                    <a:pt x="0" y="173"/>
                  </a:lnTo>
                  <a:lnTo>
                    <a:pt x="4" y="226"/>
                  </a:lnTo>
                  <a:lnTo>
                    <a:pt x="13" y="290"/>
                  </a:lnTo>
                  <a:lnTo>
                    <a:pt x="22" y="323"/>
                  </a:lnTo>
                  <a:lnTo>
                    <a:pt x="35" y="356"/>
                  </a:lnTo>
                  <a:lnTo>
                    <a:pt x="52" y="388"/>
                  </a:lnTo>
                  <a:lnTo>
                    <a:pt x="71" y="417"/>
                  </a:lnTo>
                  <a:lnTo>
                    <a:pt x="91" y="444"/>
                  </a:lnTo>
                  <a:lnTo>
                    <a:pt x="116" y="471"/>
                  </a:lnTo>
                  <a:lnTo>
                    <a:pt x="142" y="495"/>
                  </a:lnTo>
                  <a:lnTo>
                    <a:pt x="168" y="516"/>
                  </a:lnTo>
                  <a:lnTo>
                    <a:pt x="196" y="536"/>
                  </a:lnTo>
                  <a:lnTo>
                    <a:pt x="226" y="553"/>
                  </a:lnTo>
                  <a:lnTo>
                    <a:pt x="256" y="567"/>
                  </a:lnTo>
                  <a:lnTo>
                    <a:pt x="286" y="579"/>
                  </a:lnTo>
                  <a:lnTo>
                    <a:pt x="316" y="588"/>
                  </a:lnTo>
                  <a:lnTo>
                    <a:pt x="344" y="594"/>
                  </a:lnTo>
                  <a:lnTo>
                    <a:pt x="372" y="596"/>
                  </a:lnTo>
                  <a:lnTo>
                    <a:pt x="400" y="596"/>
                  </a:lnTo>
                  <a:lnTo>
                    <a:pt x="450" y="582"/>
                  </a:lnTo>
                  <a:lnTo>
                    <a:pt x="493" y="551"/>
                  </a:lnTo>
                  <a:lnTo>
                    <a:pt x="529" y="507"/>
                  </a:lnTo>
                  <a:lnTo>
                    <a:pt x="553" y="452"/>
                  </a:lnTo>
                  <a:lnTo>
                    <a:pt x="566" y="392"/>
                  </a:lnTo>
                  <a:lnTo>
                    <a:pt x="564" y="327"/>
                  </a:lnTo>
                  <a:lnTo>
                    <a:pt x="548" y="263"/>
                  </a:lnTo>
                  <a:lnTo>
                    <a:pt x="512" y="203"/>
                  </a:lnTo>
                  <a:lnTo>
                    <a:pt x="488" y="173"/>
                  </a:lnTo>
                  <a:lnTo>
                    <a:pt x="460" y="146"/>
                  </a:lnTo>
                  <a:lnTo>
                    <a:pt x="428" y="121"/>
                  </a:lnTo>
                  <a:lnTo>
                    <a:pt x="394" y="97"/>
                  </a:lnTo>
                  <a:lnTo>
                    <a:pt x="361" y="74"/>
                  </a:lnTo>
                  <a:lnTo>
                    <a:pt x="325" y="54"/>
                  </a:lnTo>
                  <a:lnTo>
                    <a:pt x="288" y="37"/>
                  </a:lnTo>
                  <a:lnTo>
                    <a:pt x="252" y="23"/>
                  </a:lnTo>
                  <a:lnTo>
                    <a:pt x="217" y="12"/>
                  </a:lnTo>
                  <a:lnTo>
                    <a:pt x="181" y="4"/>
                  </a:lnTo>
                  <a:lnTo>
                    <a:pt x="149" y="0"/>
                  </a:lnTo>
                  <a:lnTo>
                    <a:pt x="119" y="0"/>
                  </a:lnTo>
                  <a:lnTo>
                    <a:pt x="93" y="4"/>
                  </a:lnTo>
                  <a:lnTo>
                    <a:pt x="69" y="12"/>
                  </a:lnTo>
                  <a:lnTo>
                    <a:pt x="50" y="25"/>
                  </a:lnTo>
                  <a:lnTo>
                    <a:pt x="37" y="43"/>
                  </a:lnTo>
                  <a:close/>
                </a:path>
              </a:pathLst>
            </a:custGeom>
            <a:solidFill>
              <a:srgbClr val="FFDB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8" name="Freeform 61"/>
            <p:cNvSpPr>
              <a:spLocks/>
            </p:cNvSpPr>
            <p:nvPr/>
          </p:nvSpPr>
          <p:spPr bwMode="auto">
            <a:xfrm>
              <a:off x="4084" y="2276"/>
              <a:ext cx="1395" cy="1687"/>
            </a:xfrm>
            <a:custGeom>
              <a:avLst/>
              <a:gdLst>
                <a:gd name="T0" fmla="*/ 75 w 2790"/>
                <a:gd name="T1" fmla="*/ 528 h 3373"/>
                <a:gd name="T2" fmla="*/ 36 w 2790"/>
                <a:gd name="T3" fmla="*/ 562 h 3373"/>
                <a:gd name="T4" fmla="*/ 3 w 2790"/>
                <a:gd name="T5" fmla="*/ 547 h 3373"/>
                <a:gd name="T6" fmla="*/ 0 w 2790"/>
                <a:gd name="T7" fmla="*/ 554 h 3373"/>
                <a:gd name="T8" fmla="*/ 7 w 2790"/>
                <a:gd name="T9" fmla="*/ 603 h 3373"/>
                <a:gd name="T10" fmla="*/ 42 w 2790"/>
                <a:gd name="T11" fmla="*/ 656 h 3373"/>
                <a:gd name="T12" fmla="*/ 114 w 2790"/>
                <a:gd name="T13" fmla="*/ 670 h 3373"/>
                <a:gd name="T14" fmla="*/ 156 w 2790"/>
                <a:gd name="T15" fmla="*/ 709 h 3373"/>
                <a:gd name="T16" fmla="*/ 204 w 2790"/>
                <a:gd name="T17" fmla="*/ 749 h 3373"/>
                <a:gd name="T18" fmla="*/ 222 w 2790"/>
                <a:gd name="T19" fmla="*/ 774 h 3373"/>
                <a:gd name="T20" fmla="*/ 239 w 2790"/>
                <a:gd name="T21" fmla="*/ 793 h 3373"/>
                <a:gd name="T22" fmla="*/ 290 w 2790"/>
                <a:gd name="T23" fmla="*/ 802 h 3373"/>
                <a:gd name="T24" fmla="*/ 318 w 2790"/>
                <a:gd name="T25" fmla="*/ 776 h 3373"/>
                <a:gd name="T26" fmla="*/ 295 w 2790"/>
                <a:gd name="T27" fmla="*/ 750 h 3373"/>
                <a:gd name="T28" fmla="*/ 301 w 2790"/>
                <a:gd name="T29" fmla="*/ 726 h 3373"/>
                <a:gd name="T30" fmla="*/ 332 w 2790"/>
                <a:gd name="T31" fmla="*/ 722 h 3373"/>
                <a:gd name="T32" fmla="*/ 358 w 2790"/>
                <a:gd name="T33" fmla="*/ 771 h 3373"/>
                <a:gd name="T34" fmla="*/ 393 w 2790"/>
                <a:gd name="T35" fmla="*/ 831 h 3373"/>
                <a:gd name="T36" fmla="*/ 417 w 2790"/>
                <a:gd name="T37" fmla="*/ 842 h 3373"/>
                <a:gd name="T38" fmla="*/ 442 w 2790"/>
                <a:gd name="T39" fmla="*/ 844 h 3373"/>
                <a:gd name="T40" fmla="*/ 465 w 2790"/>
                <a:gd name="T41" fmla="*/ 841 h 3373"/>
                <a:gd name="T42" fmla="*/ 487 w 2790"/>
                <a:gd name="T43" fmla="*/ 826 h 3373"/>
                <a:gd name="T44" fmla="*/ 469 w 2790"/>
                <a:gd name="T45" fmla="*/ 795 h 3373"/>
                <a:gd name="T46" fmla="*/ 456 w 2790"/>
                <a:gd name="T47" fmla="*/ 776 h 3373"/>
                <a:gd name="T48" fmla="*/ 485 w 2790"/>
                <a:gd name="T49" fmla="*/ 784 h 3373"/>
                <a:gd name="T50" fmla="*/ 521 w 2790"/>
                <a:gd name="T51" fmla="*/ 781 h 3373"/>
                <a:gd name="T52" fmla="*/ 551 w 2790"/>
                <a:gd name="T53" fmla="*/ 774 h 3373"/>
                <a:gd name="T54" fmla="*/ 576 w 2790"/>
                <a:gd name="T55" fmla="*/ 782 h 3373"/>
                <a:gd name="T56" fmla="*/ 594 w 2790"/>
                <a:gd name="T57" fmla="*/ 812 h 3373"/>
                <a:gd name="T58" fmla="*/ 642 w 2790"/>
                <a:gd name="T59" fmla="*/ 803 h 3373"/>
                <a:gd name="T60" fmla="*/ 635 w 2790"/>
                <a:gd name="T61" fmla="*/ 771 h 3373"/>
                <a:gd name="T62" fmla="*/ 608 w 2790"/>
                <a:gd name="T63" fmla="*/ 757 h 3373"/>
                <a:gd name="T64" fmla="*/ 625 w 2790"/>
                <a:gd name="T65" fmla="*/ 723 h 3373"/>
                <a:gd name="T66" fmla="*/ 631 w 2790"/>
                <a:gd name="T67" fmla="*/ 687 h 3373"/>
                <a:gd name="T68" fmla="*/ 657 w 2790"/>
                <a:gd name="T69" fmla="*/ 690 h 3373"/>
                <a:gd name="T70" fmla="*/ 668 w 2790"/>
                <a:gd name="T71" fmla="*/ 669 h 3373"/>
                <a:gd name="T72" fmla="*/ 642 w 2790"/>
                <a:gd name="T73" fmla="*/ 650 h 3373"/>
                <a:gd name="T74" fmla="*/ 669 w 2790"/>
                <a:gd name="T75" fmla="*/ 636 h 3373"/>
                <a:gd name="T76" fmla="*/ 698 w 2790"/>
                <a:gd name="T77" fmla="*/ 531 h 3373"/>
                <a:gd name="T78" fmla="*/ 691 w 2790"/>
                <a:gd name="T79" fmla="*/ 459 h 3373"/>
                <a:gd name="T80" fmla="*/ 652 w 2790"/>
                <a:gd name="T81" fmla="*/ 401 h 3373"/>
                <a:gd name="T82" fmla="*/ 606 w 2790"/>
                <a:gd name="T83" fmla="*/ 359 h 3373"/>
                <a:gd name="T84" fmla="*/ 614 w 2790"/>
                <a:gd name="T85" fmla="*/ 303 h 3373"/>
                <a:gd name="T86" fmla="*/ 626 w 2790"/>
                <a:gd name="T87" fmla="*/ 206 h 3373"/>
                <a:gd name="T88" fmla="*/ 595 w 2790"/>
                <a:gd name="T89" fmla="*/ 32 h 3373"/>
                <a:gd name="T90" fmla="*/ 546 w 2790"/>
                <a:gd name="T91" fmla="*/ 36 h 3373"/>
                <a:gd name="T92" fmla="*/ 518 w 2790"/>
                <a:gd name="T93" fmla="*/ 152 h 3373"/>
                <a:gd name="T94" fmla="*/ 536 w 2790"/>
                <a:gd name="T95" fmla="*/ 296 h 3373"/>
                <a:gd name="T96" fmla="*/ 524 w 2790"/>
                <a:gd name="T97" fmla="*/ 316 h 3373"/>
                <a:gd name="T98" fmla="*/ 474 w 2790"/>
                <a:gd name="T99" fmla="*/ 284 h 3373"/>
                <a:gd name="T100" fmla="*/ 450 w 2790"/>
                <a:gd name="T101" fmla="*/ 241 h 3373"/>
                <a:gd name="T102" fmla="*/ 416 w 2790"/>
                <a:gd name="T103" fmla="*/ 175 h 3373"/>
                <a:gd name="T104" fmla="*/ 377 w 2790"/>
                <a:gd name="T105" fmla="*/ 119 h 3373"/>
                <a:gd name="T106" fmla="*/ 336 w 2790"/>
                <a:gd name="T107" fmla="*/ 88 h 3373"/>
                <a:gd name="T108" fmla="*/ 296 w 2790"/>
                <a:gd name="T109" fmla="*/ 75 h 3373"/>
                <a:gd name="T110" fmla="*/ 274 w 2790"/>
                <a:gd name="T111" fmla="*/ 83 h 3373"/>
                <a:gd name="T112" fmla="*/ 294 w 2790"/>
                <a:gd name="T113" fmla="*/ 160 h 3373"/>
                <a:gd name="T114" fmla="*/ 330 w 2790"/>
                <a:gd name="T115" fmla="*/ 262 h 3373"/>
                <a:gd name="T116" fmla="*/ 281 w 2790"/>
                <a:gd name="T117" fmla="*/ 271 h 3373"/>
                <a:gd name="T118" fmla="*/ 179 w 2790"/>
                <a:gd name="T119" fmla="*/ 326 h 3373"/>
                <a:gd name="T120" fmla="*/ 93 w 2790"/>
                <a:gd name="T121" fmla="*/ 466 h 3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90"/>
                <a:gd name="T184" fmla="*/ 0 h 3373"/>
                <a:gd name="T185" fmla="*/ 2790 w 2790"/>
                <a:gd name="T186" fmla="*/ 3373 h 33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90" h="3373">
                  <a:moveTo>
                    <a:pt x="337" y="2031"/>
                  </a:moveTo>
                  <a:lnTo>
                    <a:pt x="335" y="2036"/>
                  </a:lnTo>
                  <a:lnTo>
                    <a:pt x="328" y="2054"/>
                  </a:lnTo>
                  <a:lnTo>
                    <a:pt x="315" y="2079"/>
                  </a:lnTo>
                  <a:lnTo>
                    <a:pt x="298" y="2110"/>
                  </a:lnTo>
                  <a:lnTo>
                    <a:pt x="275" y="2144"/>
                  </a:lnTo>
                  <a:lnTo>
                    <a:pt x="249" y="2177"/>
                  </a:lnTo>
                  <a:lnTo>
                    <a:pt x="217" y="2208"/>
                  </a:lnTo>
                  <a:lnTo>
                    <a:pt x="180" y="2231"/>
                  </a:lnTo>
                  <a:lnTo>
                    <a:pt x="143" y="2245"/>
                  </a:lnTo>
                  <a:lnTo>
                    <a:pt x="107" y="2245"/>
                  </a:lnTo>
                  <a:lnTo>
                    <a:pt x="77" y="2235"/>
                  </a:lnTo>
                  <a:lnTo>
                    <a:pt x="51" y="2220"/>
                  </a:lnTo>
                  <a:lnTo>
                    <a:pt x="30" y="2204"/>
                  </a:lnTo>
                  <a:lnTo>
                    <a:pt x="14" y="2186"/>
                  </a:lnTo>
                  <a:lnTo>
                    <a:pt x="4" y="2175"/>
                  </a:lnTo>
                  <a:lnTo>
                    <a:pt x="0" y="2169"/>
                  </a:lnTo>
                  <a:lnTo>
                    <a:pt x="0" y="2175"/>
                  </a:lnTo>
                  <a:lnTo>
                    <a:pt x="0" y="2188"/>
                  </a:lnTo>
                  <a:lnTo>
                    <a:pt x="0" y="2214"/>
                  </a:lnTo>
                  <a:lnTo>
                    <a:pt x="2" y="2243"/>
                  </a:lnTo>
                  <a:lnTo>
                    <a:pt x="4" y="2280"/>
                  </a:lnTo>
                  <a:lnTo>
                    <a:pt x="10" y="2321"/>
                  </a:lnTo>
                  <a:lnTo>
                    <a:pt x="19" y="2366"/>
                  </a:lnTo>
                  <a:lnTo>
                    <a:pt x="30" y="2410"/>
                  </a:lnTo>
                  <a:lnTo>
                    <a:pt x="47" y="2457"/>
                  </a:lnTo>
                  <a:lnTo>
                    <a:pt x="68" y="2502"/>
                  </a:lnTo>
                  <a:lnTo>
                    <a:pt x="96" y="2545"/>
                  </a:lnTo>
                  <a:lnTo>
                    <a:pt x="128" y="2586"/>
                  </a:lnTo>
                  <a:lnTo>
                    <a:pt x="167" y="2621"/>
                  </a:lnTo>
                  <a:lnTo>
                    <a:pt x="214" y="2650"/>
                  </a:lnTo>
                  <a:lnTo>
                    <a:pt x="268" y="2672"/>
                  </a:lnTo>
                  <a:lnTo>
                    <a:pt x="329" y="2683"/>
                  </a:lnTo>
                  <a:lnTo>
                    <a:pt x="453" y="2672"/>
                  </a:lnTo>
                  <a:lnTo>
                    <a:pt x="458" y="2677"/>
                  </a:lnTo>
                  <a:lnTo>
                    <a:pt x="473" y="2695"/>
                  </a:lnTo>
                  <a:lnTo>
                    <a:pt x="498" y="2720"/>
                  </a:lnTo>
                  <a:lnTo>
                    <a:pt x="531" y="2753"/>
                  </a:lnTo>
                  <a:lnTo>
                    <a:pt x="572" y="2792"/>
                  </a:lnTo>
                  <a:lnTo>
                    <a:pt x="623" y="2835"/>
                  </a:lnTo>
                  <a:lnTo>
                    <a:pt x="679" y="2880"/>
                  </a:lnTo>
                  <a:lnTo>
                    <a:pt x="741" y="2925"/>
                  </a:lnTo>
                  <a:lnTo>
                    <a:pt x="771" y="2948"/>
                  </a:lnTo>
                  <a:lnTo>
                    <a:pt x="797" y="2970"/>
                  </a:lnTo>
                  <a:lnTo>
                    <a:pt x="817" y="2993"/>
                  </a:lnTo>
                  <a:lnTo>
                    <a:pt x="836" y="3015"/>
                  </a:lnTo>
                  <a:lnTo>
                    <a:pt x="851" y="3036"/>
                  </a:lnTo>
                  <a:lnTo>
                    <a:pt x="864" y="3055"/>
                  </a:lnTo>
                  <a:lnTo>
                    <a:pt x="875" y="3077"/>
                  </a:lnTo>
                  <a:lnTo>
                    <a:pt x="888" y="3094"/>
                  </a:lnTo>
                  <a:lnTo>
                    <a:pt x="900" y="3114"/>
                  </a:lnTo>
                  <a:lnTo>
                    <a:pt x="911" y="3129"/>
                  </a:lnTo>
                  <a:lnTo>
                    <a:pt x="926" y="3145"/>
                  </a:lnTo>
                  <a:lnTo>
                    <a:pt x="941" y="3161"/>
                  </a:lnTo>
                  <a:lnTo>
                    <a:pt x="959" y="3172"/>
                  </a:lnTo>
                  <a:lnTo>
                    <a:pt x="982" y="3184"/>
                  </a:lnTo>
                  <a:lnTo>
                    <a:pt x="1008" y="3192"/>
                  </a:lnTo>
                  <a:lnTo>
                    <a:pt x="1040" y="3200"/>
                  </a:lnTo>
                  <a:lnTo>
                    <a:pt x="1103" y="3207"/>
                  </a:lnTo>
                  <a:lnTo>
                    <a:pt x="1158" y="3205"/>
                  </a:lnTo>
                  <a:lnTo>
                    <a:pt x="1202" y="3196"/>
                  </a:lnTo>
                  <a:lnTo>
                    <a:pt x="1236" y="3180"/>
                  </a:lnTo>
                  <a:lnTo>
                    <a:pt x="1260" y="3159"/>
                  </a:lnTo>
                  <a:lnTo>
                    <a:pt x="1272" y="3133"/>
                  </a:lnTo>
                  <a:lnTo>
                    <a:pt x="1270" y="3104"/>
                  </a:lnTo>
                  <a:lnTo>
                    <a:pt x="1257" y="3075"/>
                  </a:lnTo>
                  <a:lnTo>
                    <a:pt x="1236" y="3050"/>
                  </a:lnTo>
                  <a:lnTo>
                    <a:pt x="1214" y="3028"/>
                  </a:lnTo>
                  <a:lnTo>
                    <a:pt x="1195" y="3013"/>
                  </a:lnTo>
                  <a:lnTo>
                    <a:pt x="1178" y="2999"/>
                  </a:lnTo>
                  <a:lnTo>
                    <a:pt x="1167" y="2985"/>
                  </a:lnTo>
                  <a:lnTo>
                    <a:pt x="1161" y="2968"/>
                  </a:lnTo>
                  <a:lnTo>
                    <a:pt x="1165" y="2950"/>
                  </a:lnTo>
                  <a:lnTo>
                    <a:pt x="1180" y="2925"/>
                  </a:lnTo>
                  <a:lnTo>
                    <a:pt x="1201" y="2902"/>
                  </a:lnTo>
                  <a:lnTo>
                    <a:pt x="1225" y="2884"/>
                  </a:lnTo>
                  <a:lnTo>
                    <a:pt x="1249" y="2872"/>
                  </a:lnTo>
                  <a:lnTo>
                    <a:pt x="1275" y="2868"/>
                  </a:lnTo>
                  <a:lnTo>
                    <a:pt x="1302" y="2872"/>
                  </a:lnTo>
                  <a:lnTo>
                    <a:pt x="1326" y="2886"/>
                  </a:lnTo>
                  <a:lnTo>
                    <a:pt x="1350" y="2907"/>
                  </a:lnTo>
                  <a:lnTo>
                    <a:pt x="1371" y="2939"/>
                  </a:lnTo>
                  <a:lnTo>
                    <a:pt x="1391" y="2979"/>
                  </a:lnTo>
                  <a:lnTo>
                    <a:pt x="1412" y="3028"/>
                  </a:lnTo>
                  <a:lnTo>
                    <a:pt x="1432" y="3083"/>
                  </a:lnTo>
                  <a:lnTo>
                    <a:pt x="1457" y="3139"/>
                  </a:lnTo>
                  <a:lnTo>
                    <a:pt x="1481" y="3196"/>
                  </a:lnTo>
                  <a:lnTo>
                    <a:pt x="1509" y="3246"/>
                  </a:lnTo>
                  <a:lnTo>
                    <a:pt x="1539" y="3291"/>
                  </a:lnTo>
                  <a:lnTo>
                    <a:pt x="1573" y="3324"/>
                  </a:lnTo>
                  <a:lnTo>
                    <a:pt x="1591" y="3338"/>
                  </a:lnTo>
                  <a:lnTo>
                    <a:pt x="1610" y="3348"/>
                  </a:lnTo>
                  <a:lnTo>
                    <a:pt x="1631" y="3357"/>
                  </a:lnTo>
                  <a:lnTo>
                    <a:pt x="1649" y="3363"/>
                  </a:lnTo>
                  <a:lnTo>
                    <a:pt x="1670" y="3367"/>
                  </a:lnTo>
                  <a:lnTo>
                    <a:pt x="1690" y="3371"/>
                  </a:lnTo>
                  <a:lnTo>
                    <a:pt x="1709" y="3373"/>
                  </a:lnTo>
                  <a:lnTo>
                    <a:pt x="1730" y="3373"/>
                  </a:lnTo>
                  <a:lnTo>
                    <a:pt x="1750" y="3373"/>
                  </a:lnTo>
                  <a:lnTo>
                    <a:pt x="1771" y="3373"/>
                  </a:lnTo>
                  <a:lnTo>
                    <a:pt x="1789" y="3371"/>
                  </a:lnTo>
                  <a:lnTo>
                    <a:pt x="1808" y="3369"/>
                  </a:lnTo>
                  <a:lnTo>
                    <a:pt x="1827" y="3367"/>
                  </a:lnTo>
                  <a:lnTo>
                    <a:pt x="1846" y="3363"/>
                  </a:lnTo>
                  <a:lnTo>
                    <a:pt x="1862" y="3361"/>
                  </a:lnTo>
                  <a:lnTo>
                    <a:pt x="1879" y="3359"/>
                  </a:lnTo>
                  <a:lnTo>
                    <a:pt x="1915" y="3352"/>
                  </a:lnTo>
                  <a:lnTo>
                    <a:pt x="1937" y="3338"/>
                  </a:lnTo>
                  <a:lnTo>
                    <a:pt x="1948" y="3322"/>
                  </a:lnTo>
                  <a:lnTo>
                    <a:pt x="1950" y="3301"/>
                  </a:lnTo>
                  <a:lnTo>
                    <a:pt x="1945" y="3278"/>
                  </a:lnTo>
                  <a:lnTo>
                    <a:pt x="1933" y="3252"/>
                  </a:lnTo>
                  <a:lnTo>
                    <a:pt x="1917" y="3227"/>
                  </a:lnTo>
                  <a:lnTo>
                    <a:pt x="1900" y="3202"/>
                  </a:lnTo>
                  <a:lnTo>
                    <a:pt x="1879" y="3178"/>
                  </a:lnTo>
                  <a:lnTo>
                    <a:pt x="1860" y="3155"/>
                  </a:lnTo>
                  <a:lnTo>
                    <a:pt x="1846" y="3135"/>
                  </a:lnTo>
                  <a:lnTo>
                    <a:pt x="1832" y="3120"/>
                  </a:lnTo>
                  <a:lnTo>
                    <a:pt x="1827" y="3110"/>
                  </a:lnTo>
                  <a:lnTo>
                    <a:pt x="1827" y="3104"/>
                  </a:lnTo>
                  <a:lnTo>
                    <a:pt x="1838" y="3106"/>
                  </a:lnTo>
                  <a:lnTo>
                    <a:pt x="1859" y="3114"/>
                  </a:lnTo>
                  <a:lnTo>
                    <a:pt x="1885" y="3124"/>
                  </a:lnTo>
                  <a:lnTo>
                    <a:pt x="1913" y="3131"/>
                  </a:lnTo>
                  <a:lnTo>
                    <a:pt x="1941" y="3135"/>
                  </a:lnTo>
                  <a:lnTo>
                    <a:pt x="1969" y="3137"/>
                  </a:lnTo>
                  <a:lnTo>
                    <a:pt x="1999" y="3135"/>
                  </a:lnTo>
                  <a:lnTo>
                    <a:pt x="2027" y="3133"/>
                  </a:lnTo>
                  <a:lnTo>
                    <a:pt x="2055" y="3129"/>
                  </a:lnTo>
                  <a:lnTo>
                    <a:pt x="2083" y="3124"/>
                  </a:lnTo>
                  <a:lnTo>
                    <a:pt x="2109" y="3118"/>
                  </a:lnTo>
                  <a:lnTo>
                    <a:pt x="2135" y="3112"/>
                  </a:lnTo>
                  <a:lnTo>
                    <a:pt x="2160" y="3106"/>
                  </a:lnTo>
                  <a:lnTo>
                    <a:pt x="2184" y="3100"/>
                  </a:lnTo>
                  <a:lnTo>
                    <a:pt x="2204" y="3096"/>
                  </a:lnTo>
                  <a:lnTo>
                    <a:pt x="2225" y="3094"/>
                  </a:lnTo>
                  <a:lnTo>
                    <a:pt x="2244" y="3092"/>
                  </a:lnTo>
                  <a:lnTo>
                    <a:pt x="2261" y="3094"/>
                  </a:lnTo>
                  <a:lnTo>
                    <a:pt x="2287" y="3106"/>
                  </a:lnTo>
                  <a:lnTo>
                    <a:pt x="2304" y="3126"/>
                  </a:lnTo>
                  <a:lnTo>
                    <a:pt x="2317" y="3153"/>
                  </a:lnTo>
                  <a:lnTo>
                    <a:pt x="2328" y="3180"/>
                  </a:lnTo>
                  <a:lnTo>
                    <a:pt x="2339" y="3207"/>
                  </a:lnTo>
                  <a:lnTo>
                    <a:pt x="2352" y="3233"/>
                  </a:lnTo>
                  <a:lnTo>
                    <a:pt x="2373" y="3248"/>
                  </a:lnTo>
                  <a:lnTo>
                    <a:pt x="2403" y="3256"/>
                  </a:lnTo>
                  <a:lnTo>
                    <a:pt x="2468" y="3254"/>
                  </a:lnTo>
                  <a:lnTo>
                    <a:pt x="2515" y="3246"/>
                  </a:lnTo>
                  <a:lnTo>
                    <a:pt x="2548" y="3231"/>
                  </a:lnTo>
                  <a:lnTo>
                    <a:pt x="2567" y="3209"/>
                  </a:lnTo>
                  <a:lnTo>
                    <a:pt x="2576" y="3186"/>
                  </a:lnTo>
                  <a:lnTo>
                    <a:pt x="2576" y="3159"/>
                  </a:lnTo>
                  <a:lnTo>
                    <a:pt x="2569" y="3129"/>
                  </a:lnTo>
                  <a:lnTo>
                    <a:pt x="2556" y="3098"/>
                  </a:lnTo>
                  <a:lnTo>
                    <a:pt x="2539" y="3081"/>
                  </a:lnTo>
                  <a:lnTo>
                    <a:pt x="2517" y="3067"/>
                  </a:lnTo>
                  <a:lnTo>
                    <a:pt x="2489" y="3059"/>
                  </a:lnTo>
                  <a:lnTo>
                    <a:pt x="2462" y="3052"/>
                  </a:lnTo>
                  <a:lnTo>
                    <a:pt x="2442" y="3042"/>
                  </a:lnTo>
                  <a:lnTo>
                    <a:pt x="2429" y="3028"/>
                  </a:lnTo>
                  <a:lnTo>
                    <a:pt x="2427" y="3007"/>
                  </a:lnTo>
                  <a:lnTo>
                    <a:pt x="2442" y="2974"/>
                  </a:lnTo>
                  <a:lnTo>
                    <a:pt x="2464" y="2939"/>
                  </a:lnTo>
                  <a:lnTo>
                    <a:pt x="2485" y="2913"/>
                  </a:lnTo>
                  <a:lnTo>
                    <a:pt x="2500" y="2890"/>
                  </a:lnTo>
                  <a:lnTo>
                    <a:pt x="2513" y="2868"/>
                  </a:lnTo>
                  <a:lnTo>
                    <a:pt x="2520" y="2847"/>
                  </a:lnTo>
                  <a:lnTo>
                    <a:pt x="2526" y="2822"/>
                  </a:lnTo>
                  <a:lnTo>
                    <a:pt x="2526" y="2788"/>
                  </a:lnTo>
                  <a:lnTo>
                    <a:pt x="2524" y="2746"/>
                  </a:lnTo>
                  <a:lnTo>
                    <a:pt x="2528" y="2713"/>
                  </a:lnTo>
                  <a:lnTo>
                    <a:pt x="2543" y="2707"/>
                  </a:lnTo>
                  <a:lnTo>
                    <a:pt x="2567" y="2716"/>
                  </a:lnTo>
                  <a:lnTo>
                    <a:pt x="2597" y="2736"/>
                  </a:lnTo>
                  <a:lnTo>
                    <a:pt x="2627" y="2757"/>
                  </a:lnTo>
                  <a:lnTo>
                    <a:pt x="2653" y="2771"/>
                  </a:lnTo>
                  <a:lnTo>
                    <a:pt x="2674" y="2767"/>
                  </a:lnTo>
                  <a:lnTo>
                    <a:pt x="2685" y="2742"/>
                  </a:lnTo>
                  <a:lnTo>
                    <a:pt x="2683" y="2705"/>
                  </a:lnTo>
                  <a:lnTo>
                    <a:pt x="2670" y="2674"/>
                  </a:lnTo>
                  <a:lnTo>
                    <a:pt x="2651" y="2648"/>
                  </a:lnTo>
                  <a:lnTo>
                    <a:pt x="2627" y="2629"/>
                  </a:lnTo>
                  <a:lnTo>
                    <a:pt x="2603" y="2613"/>
                  </a:lnTo>
                  <a:lnTo>
                    <a:pt x="2582" y="2603"/>
                  </a:lnTo>
                  <a:lnTo>
                    <a:pt x="2567" y="2598"/>
                  </a:lnTo>
                  <a:lnTo>
                    <a:pt x="2561" y="2596"/>
                  </a:lnTo>
                  <a:lnTo>
                    <a:pt x="2571" y="2596"/>
                  </a:lnTo>
                  <a:lnTo>
                    <a:pt x="2597" y="2588"/>
                  </a:lnTo>
                  <a:lnTo>
                    <a:pt x="2634" y="2574"/>
                  </a:lnTo>
                  <a:lnTo>
                    <a:pt x="2676" y="2543"/>
                  </a:lnTo>
                  <a:lnTo>
                    <a:pt x="2717" y="2496"/>
                  </a:lnTo>
                  <a:lnTo>
                    <a:pt x="2754" y="2424"/>
                  </a:lnTo>
                  <a:lnTo>
                    <a:pt x="2780" y="2325"/>
                  </a:lnTo>
                  <a:lnTo>
                    <a:pt x="2790" y="2194"/>
                  </a:lnTo>
                  <a:lnTo>
                    <a:pt x="2790" y="2122"/>
                  </a:lnTo>
                  <a:lnTo>
                    <a:pt x="2790" y="2056"/>
                  </a:lnTo>
                  <a:lnTo>
                    <a:pt x="2788" y="1994"/>
                  </a:lnTo>
                  <a:lnTo>
                    <a:pt x="2784" y="1937"/>
                  </a:lnTo>
                  <a:lnTo>
                    <a:pt x="2775" y="1884"/>
                  </a:lnTo>
                  <a:lnTo>
                    <a:pt x="2761" y="1834"/>
                  </a:lnTo>
                  <a:lnTo>
                    <a:pt x="2745" y="1785"/>
                  </a:lnTo>
                  <a:lnTo>
                    <a:pt x="2720" y="1738"/>
                  </a:lnTo>
                  <a:lnTo>
                    <a:pt x="2689" y="1692"/>
                  </a:lnTo>
                  <a:lnTo>
                    <a:pt x="2651" y="1647"/>
                  </a:lnTo>
                  <a:lnTo>
                    <a:pt x="2608" y="1604"/>
                  </a:lnTo>
                  <a:lnTo>
                    <a:pt x="2565" y="1563"/>
                  </a:lnTo>
                  <a:lnTo>
                    <a:pt x="2522" y="1526"/>
                  </a:lnTo>
                  <a:lnTo>
                    <a:pt x="2483" y="1491"/>
                  </a:lnTo>
                  <a:lnTo>
                    <a:pt x="2449" y="1462"/>
                  </a:lnTo>
                  <a:lnTo>
                    <a:pt x="2423" y="1436"/>
                  </a:lnTo>
                  <a:lnTo>
                    <a:pt x="2410" y="1407"/>
                  </a:lnTo>
                  <a:lnTo>
                    <a:pt x="2410" y="1368"/>
                  </a:lnTo>
                  <a:lnTo>
                    <a:pt x="2419" y="1321"/>
                  </a:lnTo>
                  <a:lnTo>
                    <a:pt x="2434" y="1269"/>
                  </a:lnTo>
                  <a:lnTo>
                    <a:pt x="2455" y="1210"/>
                  </a:lnTo>
                  <a:lnTo>
                    <a:pt x="2475" y="1148"/>
                  </a:lnTo>
                  <a:lnTo>
                    <a:pt x="2494" y="1084"/>
                  </a:lnTo>
                  <a:lnTo>
                    <a:pt x="2507" y="1019"/>
                  </a:lnTo>
                  <a:lnTo>
                    <a:pt x="2511" y="936"/>
                  </a:lnTo>
                  <a:lnTo>
                    <a:pt x="2504" y="821"/>
                  </a:lnTo>
                  <a:lnTo>
                    <a:pt x="2489" y="682"/>
                  </a:lnTo>
                  <a:lnTo>
                    <a:pt x="2466" y="534"/>
                  </a:lnTo>
                  <a:lnTo>
                    <a:pt x="2438" y="386"/>
                  </a:lnTo>
                  <a:lnTo>
                    <a:pt x="2410" y="246"/>
                  </a:lnTo>
                  <a:lnTo>
                    <a:pt x="2380" y="127"/>
                  </a:lnTo>
                  <a:lnTo>
                    <a:pt x="2352" y="39"/>
                  </a:lnTo>
                  <a:lnTo>
                    <a:pt x="2318" y="0"/>
                  </a:lnTo>
                  <a:lnTo>
                    <a:pt x="2277" y="10"/>
                  </a:lnTo>
                  <a:lnTo>
                    <a:pt x="2231" y="61"/>
                  </a:lnTo>
                  <a:lnTo>
                    <a:pt x="2182" y="141"/>
                  </a:lnTo>
                  <a:lnTo>
                    <a:pt x="2137" y="238"/>
                  </a:lnTo>
                  <a:lnTo>
                    <a:pt x="2102" y="343"/>
                  </a:lnTo>
                  <a:lnTo>
                    <a:pt x="2075" y="446"/>
                  </a:lnTo>
                  <a:lnTo>
                    <a:pt x="2068" y="536"/>
                  </a:lnTo>
                  <a:lnTo>
                    <a:pt x="2072" y="608"/>
                  </a:lnTo>
                  <a:lnTo>
                    <a:pt x="2083" y="709"/>
                  </a:lnTo>
                  <a:lnTo>
                    <a:pt x="2096" y="832"/>
                  </a:lnTo>
                  <a:lnTo>
                    <a:pt x="2111" y="959"/>
                  </a:lnTo>
                  <a:lnTo>
                    <a:pt x="2128" y="1082"/>
                  </a:lnTo>
                  <a:lnTo>
                    <a:pt x="2141" y="1183"/>
                  </a:lnTo>
                  <a:lnTo>
                    <a:pt x="2150" y="1253"/>
                  </a:lnTo>
                  <a:lnTo>
                    <a:pt x="2154" y="1280"/>
                  </a:lnTo>
                  <a:lnTo>
                    <a:pt x="2146" y="1278"/>
                  </a:lnTo>
                  <a:lnTo>
                    <a:pt x="2126" y="1271"/>
                  </a:lnTo>
                  <a:lnTo>
                    <a:pt x="2094" y="1261"/>
                  </a:lnTo>
                  <a:lnTo>
                    <a:pt x="2055" y="1245"/>
                  </a:lnTo>
                  <a:lnTo>
                    <a:pt x="2014" y="1224"/>
                  </a:lnTo>
                  <a:lnTo>
                    <a:pt x="1971" y="1200"/>
                  </a:lnTo>
                  <a:lnTo>
                    <a:pt x="1932" y="1171"/>
                  </a:lnTo>
                  <a:lnTo>
                    <a:pt x="1898" y="1136"/>
                  </a:lnTo>
                  <a:lnTo>
                    <a:pt x="1883" y="1115"/>
                  </a:lnTo>
                  <a:lnTo>
                    <a:pt x="1864" y="1084"/>
                  </a:lnTo>
                  <a:lnTo>
                    <a:pt x="1846" y="1049"/>
                  </a:lnTo>
                  <a:lnTo>
                    <a:pt x="1823" y="1008"/>
                  </a:lnTo>
                  <a:lnTo>
                    <a:pt x="1801" y="961"/>
                  </a:lnTo>
                  <a:lnTo>
                    <a:pt x="1776" y="912"/>
                  </a:lnTo>
                  <a:lnTo>
                    <a:pt x="1750" y="861"/>
                  </a:lnTo>
                  <a:lnTo>
                    <a:pt x="1724" y="807"/>
                  </a:lnTo>
                  <a:lnTo>
                    <a:pt x="1696" y="754"/>
                  </a:lnTo>
                  <a:lnTo>
                    <a:pt x="1666" y="700"/>
                  </a:lnTo>
                  <a:lnTo>
                    <a:pt x="1636" y="649"/>
                  </a:lnTo>
                  <a:lnTo>
                    <a:pt x="1606" y="598"/>
                  </a:lnTo>
                  <a:lnTo>
                    <a:pt x="1574" y="552"/>
                  </a:lnTo>
                  <a:lnTo>
                    <a:pt x="1543" y="511"/>
                  </a:lnTo>
                  <a:lnTo>
                    <a:pt x="1511" y="474"/>
                  </a:lnTo>
                  <a:lnTo>
                    <a:pt x="1477" y="443"/>
                  </a:lnTo>
                  <a:lnTo>
                    <a:pt x="1444" y="415"/>
                  </a:lnTo>
                  <a:lnTo>
                    <a:pt x="1410" y="392"/>
                  </a:lnTo>
                  <a:lnTo>
                    <a:pt x="1374" y="370"/>
                  </a:lnTo>
                  <a:lnTo>
                    <a:pt x="1341" y="351"/>
                  </a:lnTo>
                  <a:lnTo>
                    <a:pt x="1307" y="335"/>
                  </a:lnTo>
                  <a:lnTo>
                    <a:pt x="1273" y="322"/>
                  </a:lnTo>
                  <a:lnTo>
                    <a:pt x="1242" y="310"/>
                  </a:lnTo>
                  <a:lnTo>
                    <a:pt x="1212" y="302"/>
                  </a:lnTo>
                  <a:lnTo>
                    <a:pt x="1184" y="298"/>
                  </a:lnTo>
                  <a:lnTo>
                    <a:pt x="1159" y="298"/>
                  </a:lnTo>
                  <a:lnTo>
                    <a:pt x="1137" y="300"/>
                  </a:lnTo>
                  <a:lnTo>
                    <a:pt x="1120" y="306"/>
                  </a:lnTo>
                  <a:lnTo>
                    <a:pt x="1105" y="316"/>
                  </a:lnTo>
                  <a:lnTo>
                    <a:pt x="1096" y="330"/>
                  </a:lnTo>
                  <a:lnTo>
                    <a:pt x="1092" y="347"/>
                  </a:lnTo>
                  <a:lnTo>
                    <a:pt x="1092" y="368"/>
                  </a:lnTo>
                  <a:lnTo>
                    <a:pt x="1107" y="435"/>
                  </a:lnTo>
                  <a:lnTo>
                    <a:pt x="1135" y="528"/>
                  </a:lnTo>
                  <a:lnTo>
                    <a:pt x="1173" y="639"/>
                  </a:lnTo>
                  <a:lnTo>
                    <a:pt x="1212" y="754"/>
                  </a:lnTo>
                  <a:lnTo>
                    <a:pt x="1253" y="865"/>
                  </a:lnTo>
                  <a:lnTo>
                    <a:pt x="1287" y="957"/>
                  </a:lnTo>
                  <a:lnTo>
                    <a:pt x="1311" y="1021"/>
                  </a:lnTo>
                  <a:lnTo>
                    <a:pt x="1320" y="1045"/>
                  </a:lnTo>
                  <a:lnTo>
                    <a:pt x="1311" y="1045"/>
                  </a:lnTo>
                  <a:lnTo>
                    <a:pt x="1285" y="1049"/>
                  </a:lnTo>
                  <a:lnTo>
                    <a:pt x="1244" y="1054"/>
                  </a:lnTo>
                  <a:lnTo>
                    <a:pt x="1189" y="1066"/>
                  </a:lnTo>
                  <a:lnTo>
                    <a:pt x="1124" y="1082"/>
                  </a:lnTo>
                  <a:lnTo>
                    <a:pt x="1051" y="1107"/>
                  </a:lnTo>
                  <a:lnTo>
                    <a:pt x="973" y="1140"/>
                  </a:lnTo>
                  <a:lnTo>
                    <a:pt x="888" y="1181"/>
                  </a:lnTo>
                  <a:lnTo>
                    <a:pt x="802" y="1236"/>
                  </a:lnTo>
                  <a:lnTo>
                    <a:pt x="718" y="1302"/>
                  </a:lnTo>
                  <a:lnTo>
                    <a:pt x="636" y="1382"/>
                  </a:lnTo>
                  <a:lnTo>
                    <a:pt x="558" y="1475"/>
                  </a:lnTo>
                  <a:lnTo>
                    <a:pt x="487" y="1586"/>
                  </a:lnTo>
                  <a:lnTo>
                    <a:pt x="425" y="1715"/>
                  </a:lnTo>
                  <a:lnTo>
                    <a:pt x="374" y="1863"/>
                  </a:lnTo>
                  <a:lnTo>
                    <a:pt x="337" y="20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9" name="Freeform 62"/>
            <p:cNvSpPr>
              <a:spLocks/>
            </p:cNvSpPr>
            <p:nvPr/>
          </p:nvSpPr>
          <p:spPr bwMode="auto">
            <a:xfrm>
              <a:off x="5080" y="3549"/>
              <a:ext cx="358" cy="242"/>
            </a:xfrm>
            <a:custGeom>
              <a:avLst/>
              <a:gdLst>
                <a:gd name="T0" fmla="*/ 80 w 716"/>
                <a:gd name="T1" fmla="*/ 10 h 483"/>
                <a:gd name="T2" fmla="*/ 75 w 716"/>
                <a:gd name="T3" fmla="*/ 8 h 483"/>
                <a:gd name="T4" fmla="*/ 64 w 716"/>
                <a:gd name="T5" fmla="*/ 6 h 483"/>
                <a:gd name="T6" fmla="*/ 51 w 716"/>
                <a:gd name="T7" fmla="*/ 5 h 483"/>
                <a:gd name="T8" fmla="*/ 37 w 716"/>
                <a:gd name="T9" fmla="*/ 5 h 483"/>
                <a:gd name="T10" fmla="*/ 23 w 716"/>
                <a:gd name="T11" fmla="*/ 8 h 483"/>
                <a:gd name="T12" fmla="*/ 11 w 716"/>
                <a:gd name="T13" fmla="*/ 14 h 483"/>
                <a:gd name="T14" fmla="*/ 3 w 716"/>
                <a:gd name="T15" fmla="*/ 25 h 483"/>
                <a:gd name="T16" fmla="*/ 0 w 716"/>
                <a:gd name="T17" fmla="*/ 48 h 483"/>
                <a:gd name="T18" fmla="*/ 3 w 716"/>
                <a:gd name="T19" fmla="*/ 69 h 483"/>
                <a:gd name="T20" fmla="*/ 11 w 716"/>
                <a:gd name="T21" fmla="*/ 79 h 483"/>
                <a:gd name="T22" fmla="*/ 22 w 716"/>
                <a:gd name="T23" fmla="*/ 82 h 483"/>
                <a:gd name="T24" fmla="*/ 33 w 716"/>
                <a:gd name="T25" fmla="*/ 82 h 483"/>
                <a:gd name="T26" fmla="*/ 36 w 716"/>
                <a:gd name="T27" fmla="*/ 86 h 483"/>
                <a:gd name="T28" fmla="*/ 33 w 716"/>
                <a:gd name="T29" fmla="*/ 91 h 483"/>
                <a:gd name="T30" fmla="*/ 28 w 716"/>
                <a:gd name="T31" fmla="*/ 96 h 483"/>
                <a:gd name="T32" fmla="*/ 25 w 716"/>
                <a:gd name="T33" fmla="*/ 99 h 483"/>
                <a:gd name="T34" fmla="*/ 23 w 716"/>
                <a:gd name="T35" fmla="*/ 102 h 483"/>
                <a:gd name="T36" fmla="*/ 24 w 716"/>
                <a:gd name="T37" fmla="*/ 106 h 483"/>
                <a:gd name="T38" fmla="*/ 29 w 716"/>
                <a:gd name="T39" fmla="*/ 112 h 483"/>
                <a:gd name="T40" fmla="*/ 41 w 716"/>
                <a:gd name="T41" fmla="*/ 118 h 483"/>
                <a:gd name="T42" fmla="*/ 51 w 716"/>
                <a:gd name="T43" fmla="*/ 121 h 483"/>
                <a:gd name="T44" fmla="*/ 59 w 716"/>
                <a:gd name="T45" fmla="*/ 120 h 483"/>
                <a:gd name="T46" fmla="*/ 63 w 716"/>
                <a:gd name="T47" fmla="*/ 113 h 483"/>
                <a:gd name="T48" fmla="*/ 63 w 716"/>
                <a:gd name="T49" fmla="*/ 100 h 483"/>
                <a:gd name="T50" fmla="*/ 65 w 716"/>
                <a:gd name="T51" fmla="*/ 81 h 483"/>
                <a:gd name="T52" fmla="*/ 69 w 716"/>
                <a:gd name="T53" fmla="*/ 61 h 483"/>
                <a:gd name="T54" fmla="*/ 76 w 716"/>
                <a:gd name="T55" fmla="*/ 46 h 483"/>
                <a:gd name="T56" fmla="*/ 85 w 716"/>
                <a:gd name="T57" fmla="*/ 40 h 483"/>
                <a:gd name="T58" fmla="*/ 93 w 716"/>
                <a:gd name="T59" fmla="*/ 40 h 483"/>
                <a:gd name="T60" fmla="*/ 101 w 716"/>
                <a:gd name="T61" fmla="*/ 41 h 483"/>
                <a:gd name="T62" fmla="*/ 108 w 716"/>
                <a:gd name="T63" fmla="*/ 40 h 483"/>
                <a:gd name="T64" fmla="*/ 114 w 716"/>
                <a:gd name="T65" fmla="*/ 33 h 483"/>
                <a:gd name="T66" fmla="*/ 119 w 716"/>
                <a:gd name="T67" fmla="*/ 28 h 483"/>
                <a:gd name="T68" fmla="*/ 123 w 716"/>
                <a:gd name="T69" fmla="*/ 26 h 483"/>
                <a:gd name="T70" fmla="*/ 129 w 716"/>
                <a:gd name="T71" fmla="*/ 28 h 483"/>
                <a:gd name="T72" fmla="*/ 135 w 716"/>
                <a:gd name="T73" fmla="*/ 36 h 483"/>
                <a:gd name="T74" fmla="*/ 143 w 716"/>
                <a:gd name="T75" fmla="*/ 48 h 483"/>
                <a:gd name="T76" fmla="*/ 152 w 716"/>
                <a:gd name="T77" fmla="*/ 60 h 483"/>
                <a:gd name="T78" fmla="*/ 162 w 716"/>
                <a:gd name="T79" fmla="*/ 67 h 483"/>
                <a:gd name="T80" fmla="*/ 170 w 716"/>
                <a:gd name="T81" fmla="*/ 65 h 483"/>
                <a:gd name="T82" fmla="*/ 176 w 716"/>
                <a:gd name="T83" fmla="*/ 57 h 483"/>
                <a:gd name="T84" fmla="*/ 179 w 716"/>
                <a:gd name="T85" fmla="*/ 46 h 483"/>
                <a:gd name="T86" fmla="*/ 179 w 716"/>
                <a:gd name="T87" fmla="*/ 32 h 483"/>
                <a:gd name="T88" fmla="*/ 172 w 716"/>
                <a:gd name="T89" fmla="*/ 20 h 483"/>
                <a:gd name="T90" fmla="*/ 164 w 716"/>
                <a:gd name="T91" fmla="*/ 13 h 483"/>
                <a:gd name="T92" fmla="*/ 155 w 716"/>
                <a:gd name="T93" fmla="*/ 11 h 483"/>
                <a:gd name="T94" fmla="*/ 144 w 716"/>
                <a:gd name="T95" fmla="*/ 10 h 483"/>
                <a:gd name="T96" fmla="*/ 132 w 716"/>
                <a:gd name="T97" fmla="*/ 7 h 483"/>
                <a:gd name="T98" fmla="*/ 115 w 716"/>
                <a:gd name="T99" fmla="*/ 3 h 483"/>
                <a:gd name="T100" fmla="*/ 98 w 716"/>
                <a:gd name="T101" fmla="*/ 0 h 483"/>
                <a:gd name="T102" fmla="*/ 86 w 716"/>
                <a:gd name="T103" fmla="*/ 4 h 4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16"/>
                <a:gd name="T157" fmla="*/ 0 h 483"/>
                <a:gd name="T158" fmla="*/ 716 w 716"/>
                <a:gd name="T159" fmla="*/ 483 h 4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16" h="483">
                  <a:moveTo>
                    <a:pt x="324" y="39"/>
                  </a:moveTo>
                  <a:lnTo>
                    <a:pt x="320" y="39"/>
                  </a:lnTo>
                  <a:lnTo>
                    <a:pt x="311" y="35"/>
                  </a:lnTo>
                  <a:lnTo>
                    <a:pt x="298" y="31"/>
                  </a:lnTo>
                  <a:lnTo>
                    <a:pt x="279" y="27"/>
                  </a:lnTo>
                  <a:lnTo>
                    <a:pt x="256" y="23"/>
                  </a:lnTo>
                  <a:lnTo>
                    <a:pt x="230" y="21"/>
                  </a:lnTo>
                  <a:lnTo>
                    <a:pt x="204" y="17"/>
                  </a:lnTo>
                  <a:lnTo>
                    <a:pt x="176" y="17"/>
                  </a:lnTo>
                  <a:lnTo>
                    <a:pt x="146" y="19"/>
                  </a:lnTo>
                  <a:lnTo>
                    <a:pt x="118" y="23"/>
                  </a:lnTo>
                  <a:lnTo>
                    <a:pt x="92" y="29"/>
                  </a:lnTo>
                  <a:lnTo>
                    <a:pt x="68" y="41"/>
                  </a:lnTo>
                  <a:lnTo>
                    <a:pt x="45" y="54"/>
                  </a:lnTo>
                  <a:lnTo>
                    <a:pt x="28" y="76"/>
                  </a:lnTo>
                  <a:lnTo>
                    <a:pt x="13" y="99"/>
                  </a:lnTo>
                  <a:lnTo>
                    <a:pt x="6" y="130"/>
                  </a:lnTo>
                  <a:lnTo>
                    <a:pt x="0" y="191"/>
                  </a:lnTo>
                  <a:lnTo>
                    <a:pt x="2" y="238"/>
                  </a:lnTo>
                  <a:lnTo>
                    <a:pt x="13" y="273"/>
                  </a:lnTo>
                  <a:lnTo>
                    <a:pt x="28" y="298"/>
                  </a:lnTo>
                  <a:lnTo>
                    <a:pt x="47" y="314"/>
                  </a:lnTo>
                  <a:lnTo>
                    <a:pt x="68" y="323"/>
                  </a:lnTo>
                  <a:lnTo>
                    <a:pt x="90" y="325"/>
                  </a:lnTo>
                  <a:lnTo>
                    <a:pt x="112" y="325"/>
                  </a:lnTo>
                  <a:lnTo>
                    <a:pt x="129" y="325"/>
                  </a:lnTo>
                  <a:lnTo>
                    <a:pt x="139" y="331"/>
                  </a:lnTo>
                  <a:lnTo>
                    <a:pt x="141" y="341"/>
                  </a:lnTo>
                  <a:lnTo>
                    <a:pt x="137" y="351"/>
                  </a:lnTo>
                  <a:lnTo>
                    <a:pt x="131" y="364"/>
                  </a:lnTo>
                  <a:lnTo>
                    <a:pt x="124" y="374"/>
                  </a:lnTo>
                  <a:lnTo>
                    <a:pt x="114" y="384"/>
                  </a:lnTo>
                  <a:lnTo>
                    <a:pt x="109" y="390"/>
                  </a:lnTo>
                  <a:lnTo>
                    <a:pt x="103" y="393"/>
                  </a:lnTo>
                  <a:lnTo>
                    <a:pt x="98" y="399"/>
                  </a:lnTo>
                  <a:lnTo>
                    <a:pt x="94" y="407"/>
                  </a:lnTo>
                  <a:lnTo>
                    <a:pt x="92" y="415"/>
                  </a:lnTo>
                  <a:lnTo>
                    <a:pt x="96" y="423"/>
                  </a:lnTo>
                  <a:lnTo>
                    <a:pt x="103" y="434"/>
                  </a:lnTo>
                  <a:lnTo>
                    <a:pt x="116" y="446"/>
                  </a:lnTo>
                  <a:lnTo>
                    <a:pt x="137" y="458"/>
                  </a:lnTo>
                  <a:lnTo>
                    <a:pt x="161" y="469"/>
                  </a:lnTo>
                  <a:lnTo>
                    <a:pt x="184" y="477"/>
                  </a:lnTo>
                  <a:lnTo>
                    <a:pt x="204" y="481"/>
                  </a:lnTo>
                  <a:lnTo>
                    <a:pt x="221" y="483"/>
                  </a:lnTo>
                  <a:lnTo>
                    <a:pt x="236" y="477"/>
                  </a:lnTo>
                  <a:lnTo>
                    <a:pt x="247" y="468"/>
                  </a:lnTo>
                  <a:lnTo>
                    <a:pt x="253" y="452"/>
                  </a:lnTo>
                  <a:lnTo>
                    <a:pt x="253" y="429"/>
                  </a:lnTo>
                  <a:lnTo>
                    <a:pt x="253" y="397"/>
                  </a:lnTo>
                  <a:lnTo>
                    <a:pt x="255" y="360"/>
                  </a:lnTo>
                  <a:lnTo>
                    <a:pt x="258" y="321"/>
                  </a:lnTo>
                  <a:lnTo>
                    <a:pt x="266" y="280"/>
                  </a:lnTo>
                  <a:lnTo>
                    <a:pt x="275" y="243"/>
                  </a:lnTo>
                  <a:lnTo>
                    <a:pt x="286" y="208"/>
                  </a:lnTo>
                  <a:lnTo>
                    <a:pt x="301" y="183"/>
                  </a:lnTo>
                  <a:lnTo>
                    <a:pt x="318" y="167"/>
                  </a:lnTo>
                  <a:lnTo>
                    <a:pt x="337" y="160"/>
                  </a:lnTo>
                  <a:lnTo>
                    <a:pt x="356" y="158"/>
                  </a:lnTo>
                  <a:lnTo>
                    <a:pt x="372" y="160"/>
                  </a:lnTo>
                  <a:lnTo>
                    <a:pt x="389" y="162"/>
                  </a:lnTo>
                  <a:lnTo>
                    <a:pt x="404" y="164"/>
                  </a:lnTo>
                  <a:lnTo>
                    <a:pt x="419" y="162"/>
                  </a:lnTo>
                  <a:lnTo>
                    <a:pt x="432" y="158"/>
                  </a:lnTo>
                  <a:lnTo>
                    <a:pt x="445" y="146"/>
                  </a:lnTo>
                  <a:lnTo>
                    <a:pt x="456" y="132"/>
                  </a:lnTo>
                  <a:lnTo>
                    <a:pt x="466" y="121"/>
                  </a:lnTo>
                  <a:lnTo>
                    <a:pt x="477" y="111"/>
                  </a:lnTo>
                  <a:lnTo>
                    <a:pt x="484" y="103"/>
                  </a:lnTo>
                  <a:lnTo>
                    <a:pt x="494" y="101"/>
                  </a:lnTo>
                  <a:lnTo>
                    <a:pt x="503" y="103"/>
                  </a:lnTo>
                  <a:lnTo>
                    <a:pt x="513" y="109"/>
                  </a:lnTo>
                  <a:lnTo>
                    <a:pt x="524" y="123"/>
                  </a:lnTo>
                  <a:lnTo>
                    <a:pt x="537" y="142"/>
                  </a:lnTo>
                  <a:lnTo>
                    <a:pt x="552" y="166"/>
                  </a:lnTo>
                  <a:lnTo>
                    <a:pt x="569" y="189"/>
                  </a:lnTo>
                  <a:lnTo>
                    <a:pt x="589" y="214"/>
                  </a:lnTo>
                  <a:lnTo>
                    <a:pt x="608" y="238"/>
                  </a:lnTo>
                  <a:lnTo>
                    <a:pt x="628" y="255"/>
                  </a:lnTo>
                  <a:lnTo>
                    <a:pt x="645" y="265"/>
                  </a:lnTo>
                  <a:lnTo>
                    <a:pt x="662" y="267"/>
                  </a:lnTo>
                  <a:lnTo>
                    <a:pt x="677" y="259"/>
                  </a:lnTo>
                  <a:lnTo>
                    <a:pt x="690" y="247"/>
                  </a:lnTo>
                  <a:lnTo>
                    <a:pt x="701" y="228"/>
                  </a:lnTo>
                  <a:lnTo>
                    <a:pt x="711" y="206"/>
                  </a:lnTo>
                  <a:lnTo>
                    <a:pt x="716" y="181"/>
                  </a:lnTo>
                  <a:lnTo>
                    <a:pt x="716" y="154"/>
                  </a:lnTo>
                  <a:lnTo>
                    <a:pt x="713" y="127"/>
                  </a:lnTo>
                  <a:lnTo>
                    <a:pt x="701" y="101"/>
                  </a:lnTo>
                  <a:lnTo>
                    <a:pt x="686" y="80"/>
                  </a:lnTo>
                  <a:lnTo>
                    <a:pt x="671" y="62"/>
                  </a:lnTo>
                  <a:lnTo>
                    <a:pt x="655" y="52"/>
                  </a:lnTo>
                  <a:lnTo>
                    <a:pt x="636" y="45"/>
                  </a:lnTo>
                  <a:lnTo>
                    <a:pt x="617" y="41"/>
                  </a:lnTo>
                  <a:lnTo>
                    <a:pt x="597" y="39"/>
                  </a:lnTo>
                  <a:lnTo>
                    <a:pt x="574" y="37"/>
                  </a:lnTo>
                  <a:lnTo>
                    <a:pt x="552" y="33"/>
                  </a:lnTo>
                  <a:lnTo>
                    <a:pt x="526" y="27"/>
                  </a:lnTo>
                  <a:lnTo>
                    <a:pt x="496" y="19"/>
                  </a:lnTo>
                  <a:lnTo>
                    <a:pt x="462" y="10"/>
                  </a:lnTo>
                  <a:lnTo>
                    <a:pt x="427" y="4"/>
                  </a:lnTo>
                  <a:lnTo>
                    <a:pt x="395" y="0"/>
                  </a:lnTo>
                  <a:lnTo>
                    <a:pt x="365" y="4"/>
                  </a:lnTo>
                  <a:lnTo>
                    <a:pt x="341" y="15"/>
                  </a:lnTo>
                  <a:lnTo>
                    <a:pt x="324" y="39"/>
                  </a:lnTo>
                  <a:close/>
                </a:path>
              </a:pathLst>
            </a:custGeom>
            <a:solidFill>
              <a:srgbClr val="FFBA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0" name="Freeform 63"/>
            <p:cNvSpPr>
              <a:spLocks/>
            </p:cNvSpPr>
            <p:nvPr/>
          </p:nvSpPr>
          <p:spPr bwMode="auto">
            <a:xfrm>
              <a:off x="5240" y="2942"/>
              <a:ext cx="239" cy="336"/>
            </a:xfrm>
            <a:custGeom>
              <a:avLst/>
              <a:gdLst>
                <a:gd name="T0" fmla="*/ 0 w 477"/>
                <a:gd name="T1" fmla="*/ 1 h 670"/>
                <a:gd name="T2" fmla="*/ 6 w 477"/>
                <a:gd name="T3" fmla="*/ 4 h 670"/>
                <a:gd name="T4" fmla="*/ 12 w 477"/>
                <a:gd name="T5" fmla="*/ 8 h 670"/>
                <a:gd name="T6" fmla="*/ 18 w 477"/>
                <a:gd name="T7" fmla="*/ 12 h 670"/>
                <a:gd name="T8" fmla="*/ 23 w 477"/>
                <a:gd name="T9" fmla="*/ 15 h 670"/>
                <a:gd name="T10" fmla="*/ 28 w 477"/>
                <a:gd name="T11" fmla="*/ 20 h 670"/>
                <a:gd name="T12" fmla="*/ 34 w 477"/>
                <a:gd name="T13" fmla="*/ 24 h 670"/>
                <a:gd name="T14" fmla="*/ 39 w 477"/>
                <a:gd name="T15" fmla="*/ 28 h 670"/>
                <a:gd name="T16" fmla="*/ 44 w 477"/>
                <a:gd name="T17" fmla="*/ 33 h 670"/>
                <a:gd name="T18" fmla="*/ 49 w 477"/>
                <a:gd name="T19" fmla="*/ 37 h 670"/>
                <a:gd name="T20" fmla="*/ 54 w 477"/>
                <a:gd name="T21" fmla="*/ 42 h 670"/>
                <a:gd name="T22" fmla="*/ 59 w 477"/>
                <a:gd name="T23" fmla="*/ 47 h 670"/>
                <a:gd name="T24" fmla="*/ 64 w 477"/>
                <a:gd name="T25" fmla="*/ 52 h 670"/>
                <a:gd name="T26" fmla="*/ 69 w 477"/>
                <a:gd name="T27" fmla="*/ 56 h 670"/>
                <a:gd name="T28" fmla="*/ 74 w 477"/>
                <a:gd name="T29" fmla="*/ 61 h 670"/>
                <a:gd name="T30" fmla="*/ 79 w 477"/>
                <a:gd name="T31" fmla="*/ 66 h 670"/>
                <a:gd name="T32" fmla="*/ 84 w 477"/>
                <a:gd name="T33" fmla="*/ 70 h 670"/>
                <a:gd name="T34" fmla="*/ 93 w 477"/>
                <a:gd name="T35" fmla="*/ 79 h 670"/>
                <a:gd name="T36" fmla="*/ 99 w 477"/>
                <a:gd name="T37" fmla="*/ 91 h 670"/>
                <a:gd name="T38" fmla="*/ 104 w 477"/>
                <a:gd name="T39" fmla="*/ 102 h 670"/>
                <a:gd name="T40" fmla="*/ 108 w 477"/>
                <a:gd name="T41" fmla="*/ 115 h 670"/>
                <a:gd name="T42" fmla="*/ 111 w 477"/>
                <a:gd name="T43" fmla="*/ 128 h 670"/>
                <a:gd name="T44" fmla="*/ 112 w 477"/>
                <a:gd name="T45" fmla="*/ 142 h 670"/>
                <a:gd name="T46" fmla="*/ 115 w 477"/>
                <a:gd name="T47" fmla="*/ 155 h 670"/>
                <a:gd name="T48" fmla="*/ 117 w 477"/>
                <a:gd name="T49" fmla="*/ 167 h 670"/>
                <a:gd name="T50" fmla="*/ 118 w 477"/>
                <a:gd name="T51" fmla="*/ 169 h 670"/>
                <a:gd name="T52" fmla="*/ 119 w 477"/>
                <a:gd name="T53" fmla="*/ 168 h 670"/>
                <a:gd name="T54" fmla="*/ 119 w 477"/>
                <a:gd name="T55" fmla="*/ 167 h 670"/>
                <a:gd name="T56" fmla="*/ 120 w 477"/>
                <a:gd name="T57" fmla="*/ 165 h 670"/>
                <a:gd name="T58" fmla="*/ 118 w 477"/>
                <a:gd name="T59" fmla="*/ 153 h 670"/>
                <a:gd name="T60" fmla="*/ 117 w 477"/>
                <a:gd name="T61" fmla="*/ 140 h 670"/>
                <a:gd name="T62" fmla="*/ 115 w 477"/>
                <a:gd name="T63" fmla="*/ 128 h 670"/>
                <a:gd name="T64" fmla="*/ 112 w 477"/>
                <a:gd name="T65" fmla="*/ 116 h 670"/>
                <a:gd name="T66" fmla="*/ 109 w 477"/>
                <a:gd name="T67" fmla="*/ 103 h 670"/>
                <a:gd name="T68" fmla="*/ 104 w 477"/>
                <a:gd name="T69" fmla="*/ 92 h 670"/>
                <a:gd name="T70" fmla="*/ 98 w 477"/>
                <a:gd name="T71" fmla="*/ 81 h 670"/>
                <a:gd name="T72" fmla="*/ 91 w 477"/>
                <a:gd name="T73" fmla="*/ 71 h 670"/>
                <a:gd name="T74" fmla="*/ 86 w 477"/>
                <a:gd name="T75" fmla="*/ 65 h 670"/>
                <a:gd name="T76" fmla="*/ 81 w 477"/>
                <a:gd name="T77" fmla="*/ 60 h 670"/>
                <a:gd name="T78" fmla="*/ 76 w 477"/>
                <a:gd name="T79" fmla="*/ 55 h 670"/>
                <a:gd name="T80" fmla="*/ 70 w 477"/>
                <a:gd name="T81" fmla="*/ 51 h 670"/>
                <a:gd name="T82" fmla="*/ 65 w 477"/>
                <a:gd name="T83" fmla="*/ 46 h 670"/>
                <a:gd name="T84" fmla="*/ 59 w 477"/>
                <a:gd name="T85" fmla="*/ 42 h 670"/>
                <a:gd name="T86" fmla="*/ 54 w 477"/>
                <a:gd name="T87" fmla="*/ 37 h 670"/>
                <a:gd name="T88" fmla="*/ 48 w 477"/>
                <a:gd name="T89" fmla="*/ 33 h 670"/>
                <a:gd name="T90" fmla="*/ 42 w 477"/>
                <a:gd name="T91" fmla="*/ 28 h 670"/>
                <a:gd name="T92" fmla="*/ 37 w 477"/>
                <a:gd name="T93" fmla="*/ 23 h 670"/>
                <a:gd name="T94" fmla="*/ 31 w 477"/>
                <a:gd name="T95" fmla="*/ 19 h 670"/>
                <a:gd name="T96" fmla="*/ 26 w 477"/>
                <a:gd name="T97" fmla="*/ 14 h 670"/>
                <a:gd name="T98" fmla="*/ 19 w 477"/>
                <a:gd name="T99" fmla="*/ 11 h 670"/>
                <a:gd name="T100" fmla="*/ 13 w 477"/>
                <a:gd name="T101" fmla="*/ 7 h 670"/>
                <a:gd name="T102" fmla="*/ 7 w 477"/>
                <a:gd name="T103" fmla="*/ 4 h 670"/>
                <a:gd name="T104" fmla="*/ 0 w 477"/>
                <a:gd name="T105" fmla="*/ 0 h 670"/>
                <a:gd name="T106" fmla="*/ 0 w 477"/>
                <a:gd name="T107" fmla="*/ 0 h 670"/>
                <a:gd name="T108" fmla="*/ 0 w 477"/>
                <a:gd name="T109" fmla="*/ 0 h 670"/>
                <a:gd name="T110" fmla="*/ 0 w 477"/>
                <a:gd name="T111" fmla="*/ 1 h 670"/>
                <a:gd name="T112" fmla="*/ 0 w 477"/>
                <a:gd name="T113" fmla="*/ 1 h 670"/>
                <a:gd name="T114" fmla="*/ 0 w 477"/>
                <a:gd name="T115" fmla="*/ 1 h 6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7"/>
                <a:gd name="T175" fmla="*/ 0 h 670"/>
                <a:gd name="T176" fmla="*/ 477 w 477"/>
                <a:gd name="T177" fmla="*/ 670 h 6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7" h="670">
                  <a:moveTo>
                    <a:pt x="0" y="2"/>
                  </a:moveTo>
                  <a:lnTo>
                    <a:pt x="24" y="16"/>
                  </a:lnTo>
                  <a:lnTo>
                    <a:pt x="47" y="29"/>
                  </a:lnTo>
                  <a:lnTo>
                    <a:pt x="69" y="45"/>
                  </a:lnTo>
                  <a:lnTo>
                    <a:pt x="91" y="60"/>
                  </a:lnTo>
                  <a:lnTo>
                    <a:pt x="112" y="78"/>
                  </a:lnTo>
                  <a:lnTo>
                    <a:pt x="133" y="94"/>
                  </a:lnTo>
                  <a:lnTo>
                    <a:pt x="153" y="111"/>
                  </a:lnTo>
                  <a:lnTo>
                    <a:pt x="174" y="131"/>
                  </a:lnTo>
                  <a:lnTo>
                    <a:pt x="194" y="148"/>
                  </a:lnTo>
                  <a:lnTo>
                    <a:pt x="215" y="168"/>
                  </a:lnTo>
                  <a:lnTo>
                    <a:pt x="234" y="185"/>
                  </a:lnTo>
                  <a:lnTo>
                    <a:pt x="254" y="205"/>
                  </a:lnTo>
                  <a:lnTo>
                    <a:pt x="273" y="224"/>
                  </a:lnTo>
                  <a:lnTo>
                    <a:pt x="293" y="242"/>
                  </a:lnTo>
                  <a:lnTo>
                    <a:pt x="314" y="261"/>
                  </a:lnTo>
                  <a:lnTo>
                    <a:pt x="334" y="279"/>
                  </a:lnTo>
                  <a:lnTo>
                    <a:pt x="370" y="316"/>
                  </a:lnTo>
                  <a:lnTo>
                    <a:pt x="396" y="360"/>
                  </a:lnTo>
                  <a:lnTo>
                    <a:pt x="415" y="407"/>
                  </a:lnTo>
                  <a:lnTo>
                    <a:pt x="430" y="458"/>
                  </a:lnTo>
                  <a:lnTo>
                    <a:pt x="441" y="510"/>
                  </a:lnTo>
                  <a:lnTo>
                    <a:pt x="448" y="565"/>
                  </a:lnTo>
                  <a:lnTo>
                    <a:pt x="458" y="616"/>
                  </a:lnTo>
                  <a:lnTo>
                    <a:pt x="467" y="666"/>
                  </a:lnTo>
                  <a:lnTo>
                    <a:pt x="469" y="670"/>
                  </a:lnTo>
                  <a:lnTo>
                    <a:pt x="473" y="668"/>
                  </a:lnTo>
                  <a:lnTo>
                    <a:pt x="475" y="664"/>
                  </a:lnTo>
                  <a:lnTo>
                    <a:pt x="477" y="659"/>
                  </a:lnTo>
                  <a:lnTo>
                    <a:pt x="471" y="608"/>
                  </a:lnTo>
                  <a:lnTo>
                    <a:pt x="465" y="559"/>
                  </a:lnTo>
                  <a:lnTo>
                    <a:pt x="458" y="509"/>
                  </a:lnTo>
                  <a:lnTo>
                    <a:pt x="447" y="460"/>
                  </a:lnTo>
                  <a:lnTo>
                    <a:pt x="434" y="411"/>
                  </a:lnTo>
                  <a:lnTo>
                    <a:pt x="415" y="366"/>
                  </a:lnTo>
                  <a:lnTo>
                    <a:pt x="392" y="321"/>
                  </a:lnTo>
                  <a:lnTo>
                    <a:pt x="363" y="281"/>
                  </a:lnTo>
                  <a:lnTo>
                    <a:pt x="344" y="259"/>
                  </a:lnTo>
                  <a:lnTo>
                    <a:pt x="323" y="240"/>
                  </a:lnTo>
                  <a:lnTo>
                    <a:pt x="303" y="220"/>
                  </a:lnTo>
                  <a:lnTo>
                    <a:pt x="280" y="201"/>
                  </a:lnTo>
                  <a:lnTo>
                    <a:pt x="258" y="183"/>
                  </a:lnTo>
                  <a:lnTo>
                    <a:pt x="235" y="166"/>
                  </a:lnTo>
                  <a:lnTo>
                    <a:pt x="213" y="146"/>
                  </a:lnTo>
                  <a:lnTo>
                    <a:pt x="191" y="129"/>
                  </a:lnTo>
                  <a:lnTo>
                    <a:pt x="168" y="109"/>
                  </a:lnTo>
                  <a:lnTo>
                    <a:pt x="146" y="92"/>
                  </a:lnTo>
                  <a:lnTo>
                    <a:pt x="123" y="74"/>
                  </a:lnTo>
                  <a:lnTo>
                    <a:pt x="101" y="56"/>
                  </a:lnTo>
                  <a:lnTo>
                    <a:pt x="76" y="41"/>
                  </a:lnTo>
                  <a:lnTo>
                    <a:pt x="52" y="27"/>
                  </a:lnTo>
                  <a:lnTo>
                    <a:pt x="26" y="14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1" name="Freeform 64"/>
            <p:cNvSpPr>
              <a:spLocks/>
            </p:cNvSpPr>
            <p:nvPr/>
          </p:nvSpPr>
          <p:spPr bwMode="auto">
            <a:xfrm>
              <a:off x="5431" y="3315"/>
              <a:ext cx="71" cy="227"/>
            </a:xfrm>
            <a:custGeom>
              <a:avLst/>
              <a:gdLst>
                <a:gd name="T0" fmla="*/ 28 w 142"/>
                <a:gd name="T1" fmla="*/ 0 h 454"/>
                <a:gd name="T2" fmla="*/ 33 w 142"/>
                <a:gd name="T3" fmla="*/ 14 h 454"/>
                <a:gd name="T4" fmla="*/ 34 w 142"/>
                <a:gd name="T5" fmla="*/ 28 h 454"/>
                <a:gd name="T6" fmla="*/ 31 w 142"/>
                <a:gd name="T7" fmla="*/ 44 h 454"/>
                <a:gd name="T8" fmla="*/ 28 w 142"/>
                <a:gd name="T9" fmla="*/ 59 h 454"/>
                <a:gd name="T10" fmla="*/ 23 w 142"/>
                <a:gd name="T11" fmla="*/ 74 h 454"/>
                <a:gd name="T12" fmla="*/ 17 w 142"/>
                <a:gd name="T13" fmla="*/ 88 h 454"/>
                <a:gd name="T14" fmla="*/ 9 w 142"/>
                <a:gd name="T15" fmla="*/ 101 h 454"/>
                <a:gd name="T16" fmla="*/ 1 w 142"/>
                <a:gd name="T17" fmla="*/ 112 h 454"/>
                <a:gd name="T18" fmla="*/ 0 w 142"/>
                <a:gd name="T19" fmla="*/ 113 h 454"/>
                <a:gd name="T20" fmla="*/ 1 w 142"/>
                <a:gd name="T21" fmla="*/ 114 h 454"/>
                <a:gd name="T22" fmla="*/ 2 w 142"/>
                <a:gd name="T23" fmla="*/ 114 h 454"/>
                <a:gd name="T24" fmla="*/ 3 w 142"/>
                <a:gd name="T25" fmla="*/ 113 h 454"/>
                <a:gd name="T26" fmla="*/ 9 w 142"/>
                <a:gd name="T27" fmla="*/ 108 h 454"/>
                <a:gd name="T28" fmla="*/ 13 w 142"/>
                <a:gd name="T29" fmla="*/ 103 h 454"/>
                <a:gd name="T30" fmla="*/ 18 w 142"/>
                <a:gd name="T31" fmla="*/ 97 h 454"/>
                <a:gd name="T32" fmla="*/ 22 w 142"/>
                <a:gd name="T33" fmla="*/ 91 h 454"/>
                <a:gd name="T34" fmla="*/ 25 w 142"/>
                <a:gd name="T35" fmla="*/ 85 h 454"/>
                <a:gd name="T36" fmla="*/ 28 w 142"/>
                <a:gd name="T37" fmla="*/ 79 h 454"/>
                <a:gd name="T38" fmla="*/ 31 w 142"/>
                <a:gd name="T39" fmla="*/ 72 h 454"/>
                <a:gd name="T40" fmla="*/ 33 w 142"/>
                <a:gd name="T41" fmla="*/ 65 h 454"/>
                <a:gd name="T42" fmla="*/ 35 w 142"/>
                <a:gd name="T43" fmla="*/ 49 h 454"/>
                <a:gd name="T44" fmla="*/ 36 w 142"/>
                <a:gd name="T45" fmla="*/ 31 h 454"/>
                <a:gd name="T46" fmla="*/ 34 w 142"/>
                <a:gd name="T47" fmla="*/ 14 h 454"/>
                <a:gd name="T48" fmla="*/ 28 w 142"/>
                <a:gd name="T49" fmla="*/ 0 h 454"/>
                <a:gd name="T50" fmla="*/ 28 w 142"/>
                <a:gd name="T51" fmla="*/ 0 h 454"/>
                <a:gd name="T52" fmla="*/ 28 w 142"/>
                <a:gd name="T53" fmla="*/ 0 h 454"/>
                <a:gd name="T54" fmla="*/ 28 w 142"/>
                <a:gd name="T55" fmla="*/ 0 h 454"/>
                <a:gd name="T56" fmla="*/ 28 w 142"/>
                <a:gd name="T57" fmla="*/ 0 h 454"/>
                <a:gd name="T58" fmla="*/ 28 w 142"/>
                <a:gd name="T59" fmla="*/ 0 h 4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2"/>
                <a:gd name="T91" fmla="*/ 0 h 454"/>
                <a:gd name="T92" fmla="*/ 142 w 142"/>
                <a:gd name="T93" fmla="*/ 454 h 4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2" h="454">
                  <a:moveTo>
                    <a:pt x="112" y="0"/>
                  </a:moveTo>
                  <a:lnTo>
                    <a:pt x="129" y="57"/>
                  </a:lnTo>
                  <a:lnTo>
                    <a:pt x="133" y="115"/>
                  </a:lnTo>
                  <a:lnTo>
                    <a:pt x="127" y="176"/>
                  </a:lnTo>
                  <a:lnTo>
                    <a:pt x="114" y="236"/>
                  </a:lnTo>
                  <a:lnTo>
                    <a:pt x="92" y="295"/>
                  </a:lnTo>
                  <a:lnTo>
                    <a:pt x="66" y="351"/>
                  </a:lnTo>
                  <a:lnTo>
                    <a:pt x="36" y="402"/>
                  </a:lnTo>
                  <a:lnTo>
                    <a:pt x="2" y="447"/>
                  </a:lnTo>
                  <a:lnTo>
                    <a:pt x="0" y="452"/>
                  </a:lnTo>
                  <a:lnTo>
                    <a:pt x="4" y="454"/>
                  </a:lnTo>
                  <a:lnTo>
                    <a:pt x="10" y="454"/>
                  </a:lnTo>
                  <a:lnTo>
                    <a:pt x="15" y="452"/>
                  </a:lnTo>
                  <a:lnTo>
                    <a:pt x="36" y="431"/>
                  </a:lnTo>
                  <a:lnTo>
                    <a:pt x="54" y="409"/>
                  </a:lnTo>
                  <a:lnTo>
                    <a:pt x="73" y="386"/>
                  </a:lnTo>
                  <a:lnTo>
                    <a:pt x="88" y="363"/>
                  </a:lnTo>
                  <a:lnTo>
                    <a:pt x="101" y="339"/>
                  </a:lnTo>
                  <a:lnTo>
                    <a:pt x="112" y="314"/>
                  </a:lnTo>
                  <a:lnTo>
                    <a:pt x="124" y="287"/>
                  </a:lnTo>
                  <a:lnTo>
                    <a:pt x="131" y="257"/>
                  </a:lnTo>
                  <a:lnTo>
                    <a:pt x="140" y="193"/>
                  </a:lnTo>
                  <a:lnTo>
                    <a:pt x="142" y="125"/>
                  </a:lnTo>
                  <a:lnTo>
                    <a:pt x="135" y="59"/>
                  </a:lnTo>
                  <a:lnTo>
                    <a:pt x="114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2" name="Freeform 65"/>
            <p:cNvSpPr>
              <a:spLocks/>
            </p:cNvSpPr>
            <p:nvPr/>
          </p:nvSpPr>
          <p:spPr bwMode="auto">
            <a:xfrm>
              <a:off x="5010" y="3337"/>
              <a:ext cx="115" cy="161"/>
            </a:xfrm>
            <a:custGeom>
              <a:avLst/>
              <a:gdLst>
                <a:gd name="T0" fmla="*/ 0 w 228"/>
                <a:gd name="T1" fmla="*/ 0 h 322"/>
                <a:gd name="T2" fmla="*/ 0 w 228"/>
                <a:gd name="T3" fmla="*/ 13 h 322"/>
                <a:gd name="T4" fmla="*/ 1 w 228"/>
                <a:gd name="T5" fmla="*/ 25 h 322"/>
                <a:gd name="T6" fmla="*/ 4 w 228"/>
                <a:gd name="T7" fmla="*/ 38 h 322"/>
                <a:gd name="T8" fmla="*/ 9 w 228"/>
                <a:gd name="T9" fmla="*/ 49 h 322"/>
                <a:gd name="T10" fmla="*/ 14 w 228"/>
                <a:gd name="T11" fmla="*/ 56 h 322"/>
                <a:gd name="T12" fmla="*/ 19 w 228"/>
                <a:gd name="T13" fmla="*/ 61 h 322"/>
                <a:gd name="T14" fmla="*/ 24 w 228"/>
                <a:gd name="T15" fmla="*/ 66 h 322"/>
                <a:gd name="T16" fmla="*/ 30 w 228"/>
                <a:gd name="T17" fmla="*/ 70 h 322"/>
                <a:gd name="T18" fmla="*/ 35 w 228"/>
                <a:gd name="T19" fmla="*/ 73 h 322"/>
                <a:gd name="T20" fmla="*/ 41 w 228"/>
                <a:gd name="T21" fmla="*/ 76 h 322"/>
                <a:gd name="T22" fmla="*/ 48 w 228"/>
                <a:gd name="T23" fmla="*/ 78 h 322"/>
                <a:gd name="T24" fmla="*/ 55 w 228"/>
                <a:gd name="T25" fmla="*/ 81 h 322"/>
                <a:gd name="T26" fmla="*/ 56 w 228"/>
                <a:gd name="T27" fmla="*/ 80 h 322"/>
                <a:gd name="T28" fmla="*/ 58 w 228"/>
                <a:gd name="T29" fmla="*/ 79 h 322"/>
                <a:gd name="T30" fmla="*/ 58 w 228"/>
                <a:gd name="T31" fmla="*/ 78 h 322"/>
                <a:gd name="T32" fmla="*/ 58 w 228"/>
                <a:gd name="T33" fmla="*/ 77 h 322"/>
                <a:gd name="T34" fmla="*/ 52 w 228"/>
                <a:gd name="T35" fmla="*/ 73 h 322"/>
                <a:gd name="T36" fmla="*/ 46 w 228"/>
                <a:gd name="T37" fmla="*/ 71 h 322"/>
                <a:gd name="T38" fmla="*/ 41 w 228"/>
                <a:gd name="T39" fmla="*/ 67 h 322"/>
                <a:gd name="T40" fmla="*/ 37 w 228"/>
                <a:gd name="T41" fmla="*/ 63 h 322"/>
                <a:gd name="T42" fmla="*/ 31 w 228"/>
                <a:gd name="T43" fmla="*/ 60 h 322"/>
                <a:gd name="T44" fmla="*/ 27 w 228"/>
                <a:gd name="T45" fmla="*/ 56 h 322"/>
                <a:gd name="T46" fmla="*/ 22 w 228"/>
                <a:gd name="T47" fmla="*/ 52 h 322"/>
                <a:gd name="T48" fmla="*/ 17 w 228"/>
                <a:gd name="T49" fmla="*/ 48 h 322"/>
                <a:gd name="T50" fmla="*/ 13 w 228"/>
                <a:gd name="T51" fmla="*/ 43 h 322"/>
                <a:gd name="T52" fmla="*/ 9 w 228"/>
                <a:gd name="T53" fmla="*/ 38 h 322"/>
                <a:gd name="T54" fmla="*/ 6 w 228"/>
                <a:gd name="T55" fmla="*/ 31 h 322"/>
                <a:gd name="T56" fmla="*/ 4 w 228"/>
                <a:gd name="T57" fmla="*/ 25 h 322"/>
                <a:gd name="T58" fmla="*/ 2 w 228"/>
                <a:gd name="T59" fmla="*/ 20 h 322"/>
                <a:gd name="T60" fmla="*/ 1 w 228"/>
                <a:gd name="T61" fmla="*/ 13 h 322"/>
                <a:gd name="T62" fmla="*/ 1 w 228"/>
                <a:gd name="T63" fmla="*/ 6 h 322"/>
                <a:gd name="T64" fmla="*/ 0 w 228"/>
                <a:gd name="T65" fmla="*/ 0 h 322"/>
                <a:gd name="T66" fmla="*/ 0 w 228"/>
                <a:gd name="T67" fmla="*/ 0 h 322"/>
                <a:gd name="T68" fmla="*/ 0 w 228"/>
                <a:gd name="T69" fmla="*/ 0 h 322"/>
                <a:gd name="T70" fmla="*/ 0 w 228"/>
                <a:gd name="T71" fmla="*/ 0 h 322"/>
                <a:gd name="T72" fmla="*/ 0 w 228"/>
                <a:gd name="T73" fmla="*/ 0 h 322"/>
                <a:gd name="T74" fmla="*/ 0 w 228"/>
                <a:gd name="T75" fmla="*/ 0 h 3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8"/>
                <a:gd name="T115" fmla="*/ 0 h 322"/>
                <a:gd name="T116" fmla="*/ 228 w 228"/>
                <a:gd name="T117" fmla="*/ 322 h 3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8" h="322">
                  <a:moveTo>
                    <a:pt x="0" y="0"/>
                  </a:moveTo>
                  <a:lnTo>
                    <a:pt x="0" y="53"/>
                  </a:lnTo>
                  <a:lnTo>
                    <a:pt x="4" y="101"/>
                  </a:lnTo>
                  <a:lnTo>
                    <a:pt x="13" y="152"/>
                  </a:lnTo>
                  <a:lnTo>
                    <a:pt x="36" y="199"/>
                  </a:lnTo>
                  <a:lnTo>
                    <a:pt x="54" y="224"/>
                  </a:lnTo>
                  <a:lnTo>
                    <a:pt x="73" y="246"/>
                  </a:lnTo>
                  <a:lnTo>
                    <a:pt x="93" y="263"/>
                  </a:lnTo>
                  <a:lnTo>
                    <a:pt x="116" y="279"/>
                  </a:lnTo>
                  <a:lnTo>
                    <a:pt x="138" y="290"/>
                  </a:lnTo>
                  <a:lnTo>
                    <a:pt x="163" y="302"/>
                  </a:lnTo>
                  <a:lnTo>
                    <a:pt x="191" y="312"/>
                  </a:lnTo>
                  <a:lnTo>
                    <a:pt x="219" y="322"/>
                  </a:lnTo>
                  <a:lnTo>
                    <a:pt x="222" y="320"/>
                  </a:lnTo>
                  <a:lnTo>
                    <a:pt x="228" y="316"/>
                  </a:lnTo>
                  <a:lnTo>
                    <a:pt x="228" y="310"/>
                  </a:lnTo>
                  <a:lnTo>
                    <a:pt x="226" y="306"/>
                  </a:lnTo>
                  <a:lnTo>
                    <a:pt x="206" y="292"/>
                  </a:lnTo>
                  <a:lnTo>
                    <a:pt x="183" y="281"/>
                  </a:lnTo>
                  <a:lnTo>
                    <a:pt x="163" y="267"/>
                  </a:lnTo>
                  <a:lnTo>
                    <a:pt x="144" y="255"/>
                  </a:lnTo>
                  <a:lnTo>
                    <a:pt x="123" y="242"/>
                  </a:lnTo>
                  <a:lnTo>
                    <a:pt x="105" y="226"/>
                  </a:lnTo>
                  <a:lnTo>
                    <a:pt x="86" y="211"/>
                  </a:lnTo>
                  <a:lnTo>
                    <a:pt x="67" y="193"/>
                  </a:lnTo>
                  <a:lnTo>
                    <a:pt x="49" y="172"/>
                  </a:lnTo>
                  <a:lnTo>
                    <a:pt x="34" y="150"/>
                  </a:lnTo>
                  <a:lnTo>
                    <a:pt x="22" y="127"/>
                  </a:lnTo>
                  <a:lnTo>
                    <a:pt x="15" y="103"/>
                  </a:lnTo>
                  <a:lnTo>
                    <a:pt x="7" y="80"/>
                  </a:lnTo>
                  <a:lnTo>
                    <a:pt x="4" y="55"/>
                  </a:lnTo>
                  <a:lnTo>
                    <a:pt x="2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3" name="Freeform 66"/>
            <p:cNvSpPr>
              <a:spLocks/>
            </p:cNvSpPr>
            <p:nvPr/>
          </p:nvSpPr>
          <p:spPr bwMode="auto">
            <a:xfrm>
              <a:off x="4638" y="2366"/>
              <a:ext cx="471" cy="609"/>
            </a:xfrm>
            <a:custGeom>
              <a:avLst/>
              <a:gdLst>
                <a:gd name="T0" fmla="*/ 230 w 940"/>
                <a:gd name="T1" fmla="*/ 292 h 1218"/>
                <a:gd name="T2" fmla="*/ 218 w 940"/>
                <a:gd name="T3" fmla="*/ 266 h 1218"/>
                <a:gd name="T4" fmla="*/ 207 w 940"/>
                <a:gd name="T5" fmla="*/ 240 h 1218"/>
                <a:gd name="T6" fmla="*/ 196 w 940"/>
                <a:gd name="T7" fmla="*/ 214 h 1218"/>
                <a:gd name="T8" fmla="*/ 187 w 940"/>
                <a:gd name="T9" fmla="*/ 187 h 1218"/>
                <a:gd name="T10" fmla="*/ 178 w 940"/>
                <a:gd name="T11" fmla="*/ 160 h 1218"/>
                <a:gd name="T12" fmla="*/ 168 w 940"/>
                <a:gd name="T13" fmla="*/ 133 h 1218"/>
                <a:gd name="T14" fmla="*/ 156 w 940"/>
                <a:gd name="T15" fmla="*/ 107 h 1218"/>
                <a:gd name="T16" fmla="*/ 142 w 940"/>
                <a:gd name="T17" fmla="*/ 85 h 1218"/>
                <a:gd name="T18" fmla="*/ 128 w 940"/>
                <a:gd name="T19" fmla="*/ 69 h 1218"/>
                <a:gd name="T20" fmla="*/ 111 w 940"/>
                <a:gd name="T21" fmla="*/ 53 h 1218"/>
                <a:gd name="T22" fmla="*/ 93 w 940"/>
                <a:gd name="T23" fmla="*/ 40 h 1218"/>
                <a:gd name="T24" fmla="*/ 74 w 940"/>
                <a:gd name="T25" fmla="*/ 28 h 1218"/>
                <a:gd name="T26" fmla="*/ 54 w 940"/>
                <a:gd name="T27" fmla="*/ 19 h 1218"/>
                <a:gd name="T28" fmla="*/ 33 w 940"/>
                <a:gd name="T29" fmla="*/ 10 h 1218"/>
                <a:gd name="T30" fmla="*/ 13 w 940"/>
                <a:gd name="T31" fmla="*/ 3 h 1218"/>
                <a:gd name="T32" fmla="*/ 1 w 940"/>
                <a:gd name="T33" fmla="*/ 1 h 1218"/>
                <a:gd name="T34" fmla="*/ 0 w 940"/>
                <a:gd name="T35" fmla="*/ 2 h 1218"/>
                <a:gd name="T36" fmla="*/ 11 w 940"/>
                <a:gd name="T37" fmla="*/ 7 h 1218"/>
                <a:gd name="T38" fmla="*/ 32 w 940"/>
                <a:gd name="T39" fmla="*/ 17 h 1218"/>
                <a:gd name="T40" fmla="*/ 53 w 940"/>
                <a:gd name="T41" fmla="*/ 25 h 1218"/>
                <a:gd name="T42" fmla="*/ 72 w 940"/>
                <a:gd name="T43" fmla="*/ 37 h 1218"/>
                <a:gd name="T44" fmla="*/ 92 w 940"/>
                <a:gd name="T45" fmla="*/ 48 h 1218"/>
                <a:gd name="T46" fmla="*/ 109 w 940"/>
                <a:gd name="T47" fmla="*/ 62 h 1218"/>
                <a:gd name="T48" fmla="*/ 126 w 940"/>
                <a:gd name="T49" fmla="*/ 78 h 1218"/>
                <a:gd name="T50" fmla="*/ 140 w 940"/>
                <a:gd name="T51" fmla="*/ 95 h 1218"/>
                <a:gd name="T52" fmla="*/ 153 w 940"/>
                <a:gd name="T53" fmla="*/ 116 h 1218"/>
                <a:gd name="T54" fmla="*/ 165 w 940"/>
                <a:gd name="T55" fmla="*/ 141 h 1218"/>
                <a:gd name="T56" fmla="*/ 175 w 940"/>
                <a:gd name="T57" fmla="*/ 166 h 1218"/>
                <a:gd name="T58" fmla="*/ 184 w 940"/>
                <a:gd name="T59" fmla="*/ 191 h 1218"/>
                <a:gd name="T60" fmla="*/ 194 w 940"/>
                <a:gd name="T61" fmla="*/ 217 h 1218"/>
                <a:gd name="T62" fmla="*/ 204 w 940"/>
                <a:gd name="T63" fmla="*/ 242 h 1218"/>
                <a:gd name="T64" fmla="*/ 217 w 940"/>
                <a:gd name="T65" fmla="*/ 268 h 1218"/>
                <a:gd name="T66" fmla="*/ 229 w 940"/>
                <a:gd name="T67" fmla="*/ 293 h 1218"/>
                <a:gd name="T68" fmla="*/ 236 w 940"/>
                <a:gd name="T69" fmla="*/ 305 h 1218"/>
                <a:gd name="T70" fmla="*/ 236 w 940"/>
                <a:gd name="T71" fmla="*/ 305 h 1218"/>
                <a:gd name="T72" fmla="*/ 236 w 940"/>
                <a:gd name="T73" fmla="*/ 305 h 12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0"/>
                <a:gd name="T112" fmla="*/ 0 h 1218"/>
                <a:gd name="T113" fmla="*/ 940 w 940"/>
                <a:gd name="T114" fmla="*/ 1218 h 12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0" h="1218">
                  <a:moveTo>
                    <a:pt x="940" y="1218"/>
                  </a:moveTo>
                  <a:lnTo>
                    <a:pt x="916" y="1166"/>
                  </a:lnTo>
                  <a:lnTo>
                    <a:pt x="892" y="1115"/>
                  </a:lnTo>
                  <a:lnTo>
                    <a:pt x="869" y="1064"/>
                  </a:lnTo>
                  <a:lnTo>
                    <a:pt x="847" y="1014"/>
                  </a:lnTo>
                  <a:lnTo>
                    <a:pt x="824" y="961"/>
                  </a:lnTo>
                  <a:lnTo>
                    <a:pt x="802" y="910"/>
                  </a:lnTo>
                  <a:lnTo>
                    <a:pt x="781" y="856"/>
                  </a:lnTo>
                  <a:lnTo>
                    <a:pt x="763" y="803"/>
                  </a:lnTo>
                  <a:lnTo>
                    <a:pt x="744" y="749"/>
                  </a:lnTo>
                  <a:lnTo>
                    <a:pt x="727" y="694"/>
                  </a:lnTo>
                  <a:lnTo>
                    <a:pt x="708" y="640"/>
                  </a:lnTo>
                  <a:lnTo>
                    <a:pt x="690" y="585"/>
                  </a:lnTo>
                  <a:lnTo>
                    <a:pt x="669" y="532"/>
                  </a:lnTo>
                  <a:lnTo>
                    <a:pt x="647" y="480"/>
                  </a:lnTo>
                  <a:lnTo>
                    <a:pt x="621" y="429"/>
                  </a:lnTo>
                  <a:lnTo>
                    <a:pt x="593" y="380"/>
                  </a:lnTo>
                  <a:lnTo>
                    <a:pt x="566" y="343"/>
                  </a:lnTo>
                  <a:lnTo>
                    <a:pt x="538" y="308"/>
                  </a:lnTo>
                  <a:lnTo>
                    <a:pt x="508" y="275"/>
                  </a:lnTo>
                  <a:lnTo>
                    <a:pt x="477" y="244"/>
                  </a:lnTo>
                  <a:lnTo>
                    <a:pt x="443" y="215"/>
                  </a:lnTo>
                  <a:lnTo>
                    <a:pt x="408" y="188"/>
                  </a:lnTo>
                  <a:lnTo>
                    <a:pt x="370" y="162"/>
                  </a:lnTo>
                  <a:lnTo>
                    <a:pt x="333" y="139"/>
                  </a:lnTo>
                  <a:lnTo>
                    <a:pt x="293" y="115"/>
                  </a:lnTo>
                  <a:lnTo>
                    <a:pt x="254" y="96"/>
                  </a:lnTo>
                  <a:lnTo>
                    <a:pt x="213" y="76"/>
                  </a:lnTo>
                  <a:lnTo>
                    <a:pt x="172" y="59"/>
                  </a:lnTo>
                  <a:lnTo>
                    <a:pt x="131" y="41"/>
                  </a:lnTo>
                  <a:lnTo>
                    <a:pt x="90" y="28"/>
                  </a:lnTo>
                  <a:lnTo>
                    <a:pt x="49" y="1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3" y="30"/>
                  </a:lnTo>
                  <a:lnTo>
                    <a:pt x="86" y="47"/>
                  </a:lnTo>
                  <a:lnTo>
                    <a:pt x="127" y="65"/>
                  </a:lnTo>
                  <a:lnTo>
                    <a:pt x="168" y="82"/>
                  </a:lnTo>
                  <a:lnTo>
                    <a:pt x="209" y="102"/>
                  </a:lnTo>
                  <a:lnTo>
                    <a:pt x="249" y="123"/>
                  </a:lnTo>
                  <a:lnTo>
                    <a:pt x="288" y="145"/>
                  </a:lnTo>
                  <a:lnTo>
                    <a:pt x="327" y="168"/>
                  </a:lnTo>
                  <a:lnTo>
                    <a:pt x="365" y="193"/>
                  </a:lnTo>
                  <a:lnTo>
                    <a:pt x="400" y="221"/>
                  </a:lnTo>
                  <a:lnTo>
                    <a:pt x="436" y="250"/>
                  </a:lnTo>
                  <a:lnTo>
                    <a:pt x="469" y="279"/>
                  </a:lnTo>
                  <a:lnTo>
                    <a:pt x="501" y="312"/>
                  </a:lnTo>
                  <a:lnTo>
                    <a:pt x="531" y="345"/>
                  </a:lnTo>
                  <a:lnTo>
                    <a:pt x="559" y="382"/>
                  </a:lnTo>
                  <a:lnTo>
                    <a:pt x="585" y="421"/>
                  </a:lnTo>
                  <a:lnTo>
                    <a:pt x="611" y="466"/>
                  </a:lnTo>
                  <a:lnTo>
                    <a:pt x="636" y="515"/>
                  </a:lnTo>
                  <a:lnTo>
                    <a:pt x="658" y="564"/>
                  </a:lnTo>
                  <a:lnTo>
                    <a:pt x="677" y="614"/>
                  </a:lnTo>
                  <a:lnTo>
                    <a:pt x="697" y="665"/>
                  </a:lnTo>
                  <a:lnTo>
                    <a:pt x="714" y="716"/>
                  </a:lnTo>
                  <a:lnTo>
                    <a:pt x="733" y="766"/>
                  </a:lnTo>
                  <a:lnTo>
                    <a:pt x="751" y="815"/>
                  </a:lnTo>
                  <a:lnTo>
                    <a:pt x="772" y="868"/>
                  </a:lnTo>
                  <a:lnTo>
                    <a:pt x="793" y="920"/>
                  </a:lnTo>
                  <a:lnTo>
                    <a:pt x="815" y="971"/>
                  </a:lnTo>
                  <a:lnTo>
                    <a:pt x="839" y="1020"/>
                  </a:lnTo>
                  <a:lnTo>
                    <a:pt x="864" y="1070"/>
                  </a:lnTo>
                  <a:lnTo>
                    <a:pt x="888" y="1119"/>
                  </a:lnTo>
                  <a:lnTo>
                    <a:pt x="914" y="1170"/>
                  </a:lnTo>
                  <a:lnTo>
                    <a:pt x="940" y="12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4" name="Freeform 67"/>
            <p:cNvSpPr>
              <a:spLocks/>
            </p:cNvSpPr>
            <p:nvPr/>
          </p:nvSpPr>
          <p:spPr bwMode="auto">
            <a:xfrm>
              <a:off x="5109" y="2237"/>
              <a:ext cx="118" cy="739"/>
            </a:xfrm>
            <a:custGeom>
              <a:avLst/>
              <a:gdLst>
                <a:gd name="T0" fmla="*/ 6 w 238"/>
                <a:gd name="T1" fmla="*/ 370 h 1477"/>
                <a:gd name="T2" fmla="*/ 15 w 238"/>
                <a:gd name="T3" fmla="*/ 365 h 1477"/>
                <a:gd name="T4" fmla="*/ 21 w 238"/>
                <a:gd name="T5" fmla="*/ 355 h 1477"/>
                <a:gd name="T6" fmla="*/ 24 w 238"/>
                <a:gd name="T7" fmla="*/ 345 h 1477"/>
                <a:gd name="T8" fmla="*/ 28 w 238"/>
                <a:gd name="T9" fmla="*/ 330 h 1477"/>
                <a:gd name="T10" fmla="*/ 28 w 238"/>
                <a:gd name="T11" fmla="*/ 310 h 1477"/>
                <a:gd name="T12" fmla="*/ 24 w 238"/>
                <a:gd name="T13" fmla="*/ 284 h 1477"/>
                <a:gd name="T14" fmla="*/ 20 w 238"/>
                <a:gd name="T15" fmla="*/ 252 h 1477"/>
                <a:gd name="T16" fmla="*/ 16 w 238"/>
                <a:gd name="T17" fmla="*/ 222 h 1477"/>
                <a:gd name="T18" fmla="*/ 14 w 238"/>
                <a:gd name="T19" fmla="*/ 194 h 1477"/>
                <a:gd name="T20" fmla="*/ 13 w 238"/>
                <a:gd name="T21" fmla="*/ 163 h 1477"/>
                <a:gd name="T22" fmla="*/ 17 w 238"/>
                <a:gd name="T23" fmla="*/ 130 h 1477"/>
                <a:gd name="T24" fmla="*/ 22 w 238"/>
                <a:gd name="T25" fmla="*/ 107 h 1477"/>
                <a:gd name="T26" fmla="*/ 25 w 238"/>
                <a:gd name="T27" fmla="*/ 94 h 1477"/>
                <a:gd name="T28" fmla="*/ 29 w 238"/>
                <a:gd name="T29" fmla="*/ 82 h 1477"/>
                <a:gd name="T30" fmla="*/ 33 w 238"/>
                <a:gd name="T31" fmla="*/ 70 h 1477"/>
                <a:gd name="T32" fmla="*/ 37 w 238"/>
                <a:gd name="T33" fmla="*/ 55 h 1477"/>
                <a:gd name="T34" fmla="*/ 42 w 238"/>
                <a:gd name="T35" fmla="*/ 39 h 1477"/>
                <a:gd name="T36" fmla="*/ 47 w 238"/>
                <a:gd name="T37" fmla="*/ 24 h 1477"/>
                <a:gd name="T38" fmla="*/ 54 w 238"/>
                <a:gd name="T39" fmla="*/ 9 h 1477"/>
                <a:gd name="T40" fmla="*/ 59 w 238"/>
                <a:gd name="T41" fmla="*/ 1 h 1477"/>
                <a:gd name="T42" fmla="*/ 58 w 238"/>
                <a:gd name="T43" fmla="*/ 0 h 1477"/>
                <a:gd name="T44" fmla="*/ 52 w 238"/>
                <a:gd name="T45" fmla="*/ 8 h 1477"/>
                <a:gd name="T46" fmla="*/ 43 w 238"/>
                <a:gd name="T47" fmla="*/ 23 h 1477"/>
                <a:gd name="T48" fmla="*/ 37 w 238"/>
                <a:gd name="T49" fmla="*/ 40 h 1477"/>
                <a:gd name="T50" fmla="*/ 31 w 238"/>
                <a:gd name="T51" fmla="*/ 56 h 1477"/>
                <a:gd name="T52" fmla="*/ 25 w 238"/>
                <a:gd name="T53" fmla="*/ 76 h 1477"/>
                <a:gd name="T54" fmla="*/ 17 w 238"/>
                <a:gd name="T55" fmla="*/ 98 h 1477"/>
                <a:gd name="T56" fmla="*/ 11 w 238"/>
                <a:gd name="T57" fmla="*/ 120 h 1477"/>
                <a:gd name="T58" fmla="*/ 6 w 238"/>
                <a:gd name="T59" fmla="*/ 142 h 1477"/>
                <a:gd name="T60" fmla="*/ 3 w 238"/>
                <a:gd name="T61" fmla="*/ 177 h 1477"/>
                <a:gd name="T62" fmla="*/ 8 w 238"/>
                <a:gd name="T63" fmla="*/ 225 h 1477"/>
                <a:gd name="T64" fmla="*/ 14 w 238"/>
                <a:gd name="T65" fmla="*/ 260 h 1477"/>
                <a:gd name="T66" fmla="*/ 20 w 238"/>
                <a:gd name="T67" fmla="*/ 296 h 1477"/>
                <a:gd name="T68" fmla="*/ 22 w 238"/>
                <a:gd name="T69" fmla="*/ 338 h 1477"/>
                <a:gd name="T70" fmla="*/ 12 w 238"/>
                <a:gd name="T71" fmla="*/ 366 h 1477"/>
                <a:gd name="T72" fmla="*/ 0 w 238"/>
                <a:gd name="T73" fmla="*/ 369 h 1477"/>
                <a:gd name="T74" fmla="*/ 0 w 238"/>
                <a:gd name="T75" fmla="*/ 369 h 1477"/>
                <a:gd name="T76" fmla="*/ 0 w 238"/>
                <a:gd name="T77" fmla="*/ 369 h 14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8"/>
                <a:gd name="T118" fmla="*/ 0 h 1477"/>
                <a:gd name="T119" fmla="*/ 238 w 238"/>
                <a:gd name="T120" fmla="*/ 1477 h 14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8" h="1477">
                  <a:moveTo>
                    <a:pt x="0" y="1475"/>
                  </a:moveTo>
                  <a:lnTo>
                    <a:pt x="26" y="1477"/>
                  </a:lnTo>
                  <a:lnTo>
                    <a:pt x="47" y="1471"/>
                  </a:lnTo>
                  <a:lnTo>
                    <a:pt x="62" y="1458"/>
                  </a:lnTo>
                  <a:lnTo>
                    <a:pt x="75" y="1440"/>
                  </a:lnTo>
                  <a:lnTo>
                    <a:pt x="86" y="1419"/>
                  </a:lnTo>
                  <a:lnTo>
                    <a:pt x="94" y="1397"/>
                  </a:lnTo>
                  <a:lnTo>
                    <a:pt x="99" y="1378"/>
                  </a:lnTo>
                  <a:lnTo>
                    <a:pt x="105" y="1358"/>
                  </a:lnTo>
                  <a:lnTo>
                    <a:pt x="114" y="1319"/>
                  </a:lnTo>
                  <a:lnTo>
                    <a:pt x="116" y="1278"/>
                  </a:lnTo>
                  <a:lnTo>
                    <a:pt x="112" y="1238"/>
                  </a:lnTo>
                  <a:lnTo>
                    <a:pt x="109" y="1199"/>
                  </a:lnTo>
                  <a:lnTo>
                    <a:pt x="99" y="1134"/>
                  </a:lnTo>
                  <a:lnTo>
                    <a:pt x="92" y="1070"/>
                  </a:lnTo>
                  <a:lnTo>
                    <a:pt x="83" y="1006"/>
                  </a:lnTo>
                  <a:lnTo>
                    <a:pt x="73" y="943"/>
                  </a:lnTo>
                  <a:lnTo>
                    <a:pt x="66" y="887"/>
                  </a:lnTo>
                  <a:lnTo>
                    <a:pt x="62" y="832"/>
                  </a:lnTo>
                  <a:lnTo>
                    <a:pt x="58" y="776"/>
                  </a:lnTo>
                  <a:lnTo>
                    <a:pt x="54" y="721"/>
                  </a:lnTo>
                  <a:lnTo>
                    <a:pt x="54" y="651"/>
                  </a:lnTo>
                  <a:lnTo>
                    <a:pt x="62" y="585"/>
                  </a:lnTo>
                  <a:lnTo>
                    <a:pt x="71" y="519"/>
                  </a:lnTo>
                  <a:lnTo>
                    <a:pt x="83" y="452"/>
                  </a:lnTo>
                  <a:lnTo>
                    <a:pt x="88" y="427"/>
                  </a:lnTo>
                  <a:lnTo>
                    <a:pt x="94" y="402"/>
                  </a:lnTo>
                  <a:lnTo>
                    <a:pt x="101" y="376"/>
                  </a:lnTo>
                  <a:lnTo>
                    <a:pt x="111" y="351"/>
                  </a:lnTo>
                  <a:lnTo>
                    <a:pt x="120" y="328"/>
                  </a:lnTo>
                  <a:lnTo>
                    <a:pt x="127" y="302"/>
                  </a:lnTo>
                  <a:lnTo>
                    <a:pt x="135" y="279"/>
                  </a:lnTo>
                  <a:lnTo>
                    <a:pt x="142" y="254"/>
                  </a:lnTo>
                  <a:lnTo>
                    <a:pt x="150" y="220"/>
                  </a:lnTo>
                  <a:lnTo>
                    <a:pt x="159" y="187"/>
                  </a:lnTo>
                  <a:lnTo>
                    <a:pt x="169" y="156"/>
                  </a:lnTo>
                  <a:lnTo>
                    <a:pt x="178" y="123"/>
                  </a:lnTo>
                  <a:lnTo>
                    <a:pt x="191" y="94"/>
                  </a:lnTo>
                  <a:lnTo>
                    <a:pt x="204" y="63"/>
                  </a:lnTo>
                  <a:lnTo>
                    <a:pt x="219" y="33"/>
                  </a:lnTo>
                  <a:lnTo>
                    <a:pt x="236" y="4"/>
                  </a:lnTo>
                  <a:lnTo>
                    <a:pt x="238" y="2"/>
                  </a:lnTo>
                  <a:lnTo>
                    <a:pt x="236" y="0"/>
                  </a:lnTo>
                  <a:lnTo>
                    <a:pt x="234" y="0"/>
                  </a:lnTo>
                  <a:lnTo>
                    <a:pt x="230" y="2"/>
                  </a:lnTo>
                  <a:lnTo>
                    <a:pt x="210" y="31"/>
                  </a:lnTo>
                  <a:lnTo>
                    <a:pt x="193" y="61"/>
                  </a:lnTo>
                  <a:lnTo>
                    <a:pt x="176" y="92"/>
                  </a:lnTo>
                  <a:lnTo>
                    <a:pt x="163" y="125"/>
                  </a:lnTo>
                  <a:lnTo>
                    <a:pt x="150" y="158"/>
                  </a:lnTo>
                  <a:lnTo>
                    <a:pt x="139" y="191"/>
                  </a:lnTo>
                  <a:lnTo>
                    <a:pt x="127" y="224"/>
                  </a:lnTo>
                  <a:lnTo>
                    <a:pt x="116" y="257"/>
                  </a:lnTo>
                  <a:lnTo>
                    <a:pt x="101" y="302"/>
                  </a:lnTo>
                  <a:lnTo>
                    <a:pt x="86" y="345"/>
                  </a:lnTo>
                  <a:lnTo>
                    <a:pt x="71" y="390"/>
                  </a:lnTo>
                  <a:lnTo>
                    <a:pt x="58" y="433"/>
                  </a:lnTo>
                  <a:lnTo>
                    <a:pt x="45" y="478"/>
                  </a:lnTo>
                  <a:lnTo>
                    <a:pt x="36" y="522"/>
                  </a:lnTo>
                  <a:lnTo>
                    <a:pt x="26" y="567"/>
                  </a:lnTo>
                  <a:lnTo>
                    <a:pt x="19" y="614"/>
                  </a:lnTo>
                  <a:lnTo>
                    <a:pt x="15" y="708"/>
                  </a:lnTo>
                  <a:lnTo>
                    <a:pt x="21" y="803"/>
                  </a:lnTo>
                  <a:lnTo>
                    <a:pt x="32" y="900"/>
                  </a:lnTo>
                  <a:lnTo>
                    <a:pt x="49" y="994"/>
                  </a:lnTo>
                  <a:lnTo>
                    <a:pt x="56" y="1037"/>
                  </a:lnTo>
                  <a:lnTo>
                    <a:pt x="69" y="1103"/>
                  </a:lnTo>
                  <a:lnTo>
                    <a:pt x="83" y="1183"/>
                  </a:lnTo>
                  <a:lnTo>
                    <a:pt x="90" y="1269"/>
                  </a:lnTo>
                  <a:lnTo>
                    <a:pt x="90" y="1351"/>
                  </a:lnTo>
                  <a:lnTo>
                    <a:pt x="77" y="1417"/>
                  </a:lnTo>
                  <a:lnTo>
                    <a:pt x="49" y="1462"/>
                  </a:lnTo>
                  <a:lnTo>
                    <a:pt x="0" y="14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5" name="Freeform 68"/>
            <p:cNvSpPr>
              <a:spLocks/>
            </p:cNvSpPr>
            <p:nvPr/>
          </p:nvSpPr>
          <p:spPr bwMode="auto">
            <a:xfrm>
              <a:off x="5242" y="2234"/>
              <a:ext cx="119" cy="722"/>
            </a:xfrm>
            <a:custGeom>
              <a:avLst/>
              <a:gdLst>
                <a:gd name="T0" fmla="*/ 4 w 237"/>
                <a:gd name="T1" fmla="*/ 5 h 1444"/>
                <a:gd name="T2" fmla="*/ 9 w 237"/>
                <a:gd name="T3" fmla="*/ 12 h 1444"/>
                <a:gd name="T4" fmla="*/ 13 w 237"/>
                <a:gd name="T5" fmla="*/ 22 h 1444"/>
                <a:gd name="T6" fmla="*/ 17 w 237"/>
                <a:gd name="T7" fmla="*/ 31 h 1444"/>
                <a:gd name="T8" fmla="*/ 20 w 237"/>
                <a:gd name="T9" fmla="*/ 43 h 1444"/>
                <a:gd name="T10" fmla="*/ 25 w 237"/>
                <a:gd name="T11" fmla="*/ 55 h 1444"/>
                <a:gd name="T12" fmla="*/ 30 w 237"/>
                <a:gd name="T13" fmla="*/ 68 h 1444"/>
                <a:gd name="T14" fmla="*/ 34 w 237"/>
                <a:gd name="T15" fmla="*/ 80 h 1444"/>
                <a:gd name="T16" fmla="*/ 39 w 237"/>
                <a:gd name="T17" fmla="*/ 108 h 1444"/>
                <a:gd name="T18" fmla="*/ 46 w 237"/>
                <a:gd name="T19" fmla="*/ 151 h 1444"/>
                <a:gd name="T20" fmla="*/ 52 w 237"/>
                <a:gd name="T21" fmla="*/ 198 h 1444"/>
                <a:gd name="T22" fmla="*/ 53 w 237"/>
                <a:gd name="T23" fmla="*/ 250 h 1444"/>
                <a:gd name="T24" fmla="*/ 45 w 237"/>
                <a:gd name="T25" fmla="*/ 287 h 1444"/>
                <a:gd name="T26" fmla="*/ 38 w 237"/>
                <a:gd name="T27" fmla="*/ 307 h 1444"/>
                <a:gd name="T28" fmla="*/ 32 w 237"/>
                <a:gd name="T29" fmla="*/ 328 h 1444"/>
                <a:gd name="T30" fmla="*/ 25 w 237"/>
                <a:gd name="T31" fmla="*/ 349 h 1444"/>
                <a:gd name="T32" fmla="*/ 22 w 237"/>
                <a:gd name="T33" fmla="*/ 361 h 1444"/>
                <a:gd name="T34" fmla="*/ 25 w 237"/>
                <a:gd name="T35" fmla="*/ 361 h 1444"/>
                <a:gd name="T36" fmla="*/ 29 w 237"/>
                <a:gd name="T37" fmla="*/ 348 h 1444"/>
                <a:gd name="T38" fmla="*/ 38 w 237"/>
                <a:gd name="T39" fmla="*/ 323 h 1444"/>
                <a:gd name="T40" fmla="*/ 46 w 237"/>
                <a:gd name="T41" fmla="*/ 299 h 1444"/>
                <a:gd name="T42" fmla="*/ 54 w 237"/>
                <a:gd name="T43" fmla="*/ 275 h 1444"/>
                <a:gd name="T44" fmla="*/ 60 w 237"/>
                <a:gd name="T45" fmla="*/ 240 h 1444"/>
                <a:gd name="T46" fmla="*/ 58 w 237"/>
                <a:gd name="T47" fmla="*/ 197 h 1444"/>
                <a:gd name="T48" fmla="*/ 54 w 237"/>
                <a:gd name="T49" fmla="*/ 164 h 1444"/>
                <a:gd name="T50" fmla="*/ 49 w 237"/>
                <a:gd name="T51" fmla="*/ 139 h 1444"/>
                <a:gd name="T52" fmla="*/ 45 w 237"/>
                <a:gd name="T53" fmla="*/ 114 h 1444"/>
                <a:gd name="T54" fmla="*/ 40 w 237"/>
                <a:gd name="T55" fmla="*/ 90 h 1444"/>
                <a:gd name="T56" fmla="*/ 35 w 237"/>
                <a:gd name="T57" fmla="*/ 73 h 1444"/>
                <a:gd name="T58" fmla="*/ 32 w 237"/>
                <a:gd name="T59" fmla="*/ 61 h 1444"/>
                <a:gd name="T60" fmla="*/ 27 w 237"/>
                <a:gd name="T61" fmla="*/ 50 h 1444"/>
                <a:gd name="T62" fmla="*/ 22 w 237"/>
                <a:gd name="T63" fmla="*/ 41 h 1444"/>
                <a:gd name="T64" fmla="*/ 17 w 237"/>
                <a:gd name="T65" fmla="*/ 29 h 1444"/>
                <a:gd name="T66" fmla="*/ 13 w 237"/>
                <a:gd name="T67" fmla="*/ 21 h 1444"/>
                <a:gd name="T68" fmla="*/ 10 w 237"/>
                <a:gd name="T69" fmla="*/ 12 h 1444"/>
                <a:gd name="T70" fmla="*/ 4 w 237"/>
                <a:gd name="T71" fmla="*/ 4 h 1444"/>
                <a:gd name="T72" fmla="*/ 0 w 237"/>
                <a:gd name="T73" fmla="*/ 0 h 1444"/>
                <a:gd name="T74" fmla="*/ 0 w 237"/>
                <a:gd name="T75" fmla="*/ 0 h 1444"/>
                <a:gd name="T76" fmla="*/ 0 w 237"/>
                <a:gd name="T77" fmla="*/ 1 h 14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7"/>
                <a:gd name="T118" fmla="*/ 0 h 1444"/>
                <a:gd name="T119" fmla="*/ 237 w 237"/>
                <a:gd name="T120" fmla="*/ 1444 h 14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7" h="1444">
                  <a:moveTo>
                    <a:pt x="0" y="2"/>
                  </a:moveTo>
                  <a:lnTo>
                    <a:pt x="13" y="18"/>
                  </a:lnTo>
                  <a:lnTo>
                    <a:pt x="24" y="34"/>
                  </a:lnTo>
                  <a:lnTo>
                    <a:pt x="33" y="51"/>
                  </a:lnTo>
                  <a:lnTo>
                    <a:pt x="43" y="69"/>
                  </a:lnTo>
                  <a:lnTo>
                    <a:pt x="50" y="88"/>
                  </a:lnTo>
                  <a:lnTo>
                    <a:pt x="58" y="108"/>
                  </a:lnTo>
                  <a:lnTo>
                    <a:pt x="65" y="127"/>
                  </a:lnTo>
                  <a:lnTo>
                    <a:pt x="71" y="147"/>
                  </a:lnTo>
                  <a:lnTo>
                    <a:pt x="80" y="172"/>
                  </a:lnTo>
                  <a:lnTo>
                    <a:pt x="89" y="197"/>
                  </a:lnTo>
                  <a:lnTo>
                    <a:pt x="99" y="221"/>
                  </a:lnTo>
                  <a:lnTo>
                    <a:pt x="108" y="246"/>
                  </a:lnTo>
                  <a:lnTo>
                    <a:pt x="117" y="269"/>
                  </a:lnTo>
                  <a:lnTo>
                    <a:pt x="127" y="295"/>
                  </a:lnTo>
                  <a:lnTo>
                    <a:pt x="134" y="320"/>
                  </a:lnTo>
                  <a:lnTo>
                    <a:pt x="140" y="347"/>
                  </a:lnTo>
                  <a:lnTo>
                    <a:pt x="155" y="433"/>
                  </a:lnTo>
                  <a:lnTo>
                    <a:pt x="170" y="517"/>
                  </a:lnTo>
                  <a:lnTo>
                    <a:pt x="181" y="603"/>
                  </a:lnTo>
                  <a:lnTo>
                    <a:pt x="194" y="688"/>
                  </a:lnTo>
                  <a:lnTo>
                    <a:pt x="207" y="792"/>
                  </a:lnTo>
                  <a:lnTo>
                    <a:pt x="213" y="897"/>
                  </a:lnTo>
                  <a:lnTo>
                    <a:pt x="209" y="1002"/>
                  </a:lnTo>
                  <a:lnTo>
                    <a:pt x="190" y="1103"/>
                  </a:lnTo>
                  <a:lnTo>
                    <a:pt x="177" y="1146"/>
                  </a:lnTo>
                  <a:lnTo>
                    <a:pt x="164" y="1187"/>
                  </a:lnTo>
                  <a:lnTo>
                    <a:pt x="151" y="1228"/>
                  </a:lnTo>
                  <a:lnTo>
                    <a:pt x="138" y="1269"/>
                  </a:lnTo>
                  <a:lnTo>
                    <a:pt x="125" y="1312"/>
                  </a:lnTo>
                  <a:lnTo>
                    <a:pt x="112" y="1353"/>
                  </a:lnTo>
                  <a:lnTo>
                    <a:pt x="99" y="1394"/>
                  </a:lnTo>
                  <a:lnTo>
                    <a:pt x="87" y="1436"/>
                  </a:lnTo>
                  <a:lnTo>
                    <a:pt x="87" y="1442"/>
                  </a:lnTo>
                  <a:lnTo>
                    <a:pt x="91" y="1444"/>
                  </a:lnTo>
                  <a:lnTo>
                    <a:pt x="97" y="1442"/>
                  </a:lnTo>
                  <a:lnTo>
                    <a:pt x="99" y="1438"/>
                  </a:lnTo>
                  <a:lnTo>
                    <a:pt x="115" y="1390"/>
                  </a:lnTo>
                  <a:lnTo>
                    <a:pt x="132" y="1341"/>
                  </a:lnTo>
                  <a:lnTo>
                    <a:pt x="149" y="1292"/>
                  </a:lnTo>
                  <a:lnTo>
                    <a:pt x="166" y="1244"/>
                  </a:lnTo>
                  <a:lnTo>
                    <a:pt x="183" y="1195"/>
                  </a:lnTo>
                  <a:lnTo>
                    <a:pt x="200" y="1148"/>
                  </a:lnTo>
                  <a:lnTo>
                    <a:pt x="213" y="1097"/>
                  </a:lnTo>
                  <a:lnTo>
                    <a:pt x="226" y="1049"/>
                  </a:lnTo>
                  <a:lnTo>
                    <a:pt x="237" y="963"/>
                  </a:lnTo>
                  <a:lnTo>
                    <a:pt x="237" y="875"/>
                  </a:lnTo>
                  <a:lnTo>
                    <a:pt x="230" y="788"/>
                  </a:lnTo>
                  <a:lnTo>
                    <a:pt x="220" y="702"/>
                  </a:lnTo>
                  <a:lnTo>
                    <a:pt x="213" y="653"/>
                  </a:lnTo>
                  <a:lnTo>
                    <a:pt x="205" y="604"/>
                  </a:lnTo>
                  <a:lnTo>
                    <a:pt x="196" y="554"/>
                  </a:lnTo>
                  <a:lnTo>
                    <a:pt x="187" y="505"/>
                  </a:lnTo>
                  <a:lnTo>
                    <a:pt x="177" y="456"/>
                  </a:lnTo>
                  <a:lnTo>
                    <a:pt x="166" y="408"/>
                  </a:lnTo>
                  <a:lnTo>
                    <a:pt x="157" y="359"/>
                  </a:lnTo>
                  <a:lnTo>
                    <a:pt x="145" y="310"/>
                  </a:lnTo>
                  <a:lnTo>
                    <a:pt x="140" y="289"/>
                  </a:lnTo>
                  <a:lnTo>
                    <a:pt x="132" y="267"/>
                  </a:lnTo>
                  <a:lnTo>
                    <a:pt x="125" y="246"/>
                  </a:lnTo>
                  <a:lnTo>
                    <a:pt x="115" y="225"/>
                  </a:lnTo>
                  <a:lnTo>
                    <a:pt x="106" y="203"/>
                  </a:lnTo>
                  <a:lnTo>
                    <a:pt x="95" y="182"/>
                  </a:lnTo>
                  <a:lnTo>
                    <a:pt x="86" y="162"/>
                  </a:lnTo>
                  <a:lnTo>
                    <a:pt x="76" y="141"/>
                  </a:lnTo>
                  <a:lnTo>
                    <a:pt x="67" y="119"/>
                  </a:lnTo>
                  <a:lnTo>
                    <a:pt x="59" y="102"/>
                  </a:lnTo>
                  <a:lnTo>
                    <a:pt x="52" y="82"/>
                  </a:lnTo>
                  <a:lnTo>
                    <a:pt x="44" y="65"/>
                  </a:lnTo>
                  <a:lnTo>
                    <a:pt x="37" y="49"/>
                  </a:lnTo>
                  <a:lnTo>
                    <a:pt x="26" y="32"/>
                  </a:lnTo>
                  <a:lnTo>
                    <a:pt x="15" y="16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6" name="Freeform 69"/>
            <p:cNvSpPr>
              <a:spLocks/>
            </p:cNvSpPr>
            <p:nvPr/>
          </p:nvSpPr>
          <p:spPr bwMode="auto">
            <a:xfrm>
              <a:off x="5367" y="3431"/>
              <a:ext cx="73" cy="41"/>
            </a:xfrm>
            <a:custGeom>
              <a:avLst/>
              <a:gdLst>
                <a:gd name="T0" fmla="*/ 0 w 146"/>
                <a:gd name="T1" fmla="*/ 0 h 84"/>
                <a:gd name="T2" fmla="*/ 2 w 146"/>
                <a:gd name="T3" fmla="*/ 1 h 84"/>
                <a:gd name="T4" fmla="*/ 5 w 146"/>
                <a:gd name="T5" fmla="*/ 1 h 84"/>
                <a:gd name="T6" fmla="*/ 7 w 146"/>
                <a:gd name="T7" fmla="*/ 2 h 84"/>
                <a:gd name="T8" fmla="*/ 9 w 146"/>
                <a:gd name="T9" fmla="*/ 3 h 84"/>
                <a:gd name="T10" fmla="*/ 12 w 146"/>
                <a:gd name="T11" fmla="*/ 4 h 84"/>
                <a:gd name="T12" fmla="*/ 14 w 146"/>
                <a:gd name="T13" fmla="*/ 6 h 84"/>
                <a:gd name="T14" fmla="*/ 17 w 146"/>
                <a:gd name="T15" fmla="*/ 7 h 84"/>
                <a:gd name="T16" fmla="*/ 19 w 146"/>
                <a:gd name="T17" fmla="*/ 8 h 84"/>
                <a:gd name="T18" fmla="*/ 21 w 146"/>
                <a:gd name="T19" fmla="*/ 10 h 84"/>
                <a:gd name="T20" fmla="*/ 23 w 146"/>
                <a:gd name="T21" fmla="*/ 11 h 84"/>
                <a:gd name="T22" fmla="*/ 24 w 146"/>
                <a:gd name="T23" fmla="*/ 13 h 84"/>
                <a:gd name="T24" fmla="*/ 26 w 146"/>
                <a:gd name="T25" fmla="*/ 14 h 84"/>
                <a:gd name="T26" fmla="*/ 28 w 146"/>
                <a:gd name="T27" fmla="*/ 16 h 84"/>
                <a:gd name="T28" fmla="*/ 29 w 146"/>
                <a:gd name="T29" fmla="*/ 17 h 84"/>
                <a:gd name="T30" fmla="*/ 31 w 146"/>
                <a:gd name="T31" fmla="*/ 19 h 84"/>
                <a:gd name="T32" fmla="*/ 34 w 146"/>
                <a:gd name="T33" fmla="*/ 20 h 84"/>
                <a:gd name="T34" fmla="*/ 35 w 146"/>
                <a:gd name="T35" fmla="*/ 20 h 84"/>
                <a:gd name="T36" fmla="*/ 36 w 146"/>
                <a:gd name="T37" fmla="*/ 18 h 84"/>
                <a:gd name="T38" fmla="*/ 37 w 146"/>
                <a:gd name="T39" fmla="*/ 17 h 84"/>
                <a:gd name="T40" fmla="*/ 36 w 146"/>
                <a:gd name="T41" fmla="*/ 15 h 84"/>
                <a:gd name="T42" fmla="*/ 33 w 146"/>
                <a:gd name="T43" fmla="*/ 12 h 84"/>
                <a:gd name="T44" fmla="*/ 29 w 146"/>
                <a:gd name="T45" fmla="*/ 8 h 84"/>
                <a:gd name="T46" fmla="*/ 24 w 146"/>
                <a:gd name="T47" fmla="*/ 6 h 84"/>
                <a:gd name="T48" fmla="*/ 20 w 146"/>
                <a:gd name="T49" fmla="*/ 3 h 84"/>
                <a:gd name="T50" fmla="*/ 15 w 146"/>
                <a:gd name="T51" fmla="*/ 2 h 84"/>
                <a:gd name="T52" fmla="*/ 9 w 146"/>
                <a:gd name="T53" fmla="*/ 0 h 84"/>
                <a:gd name="T54" fmla="*/ 5 w 146"/>
                <a:gd name="T55" fmla="*/ 0 h 84"/>
                <a:gd name="T56" fmla="*/ 0 w 146"/>
                <a:gd name="T57" fmla="*/ 0 h 84"/>
                <a:gd name="T58" fmla="*/ 0 w 146"/>
                <a:gd name="T59" fmla="*/ 0 h 84"/>
                <a:gd name="T60" fmla="*/ 0 w 146"/>
                <a:gd name="T61" fmla="*/ 0 h 84"/>
                <a:gd name="T62" fmla="*/ 0 w 146"/>
                <a:gd name="T63" fmla="*/ 0 h 84"/>
                <a:gd name="T64" fmla="*/ 0 w 146"/>
                <a:gd name="T65" fmla="*/ 0 h 84"/>
                <a:gd name="T66" fmla="*/ 0 w 146"/>
                <a:gd name="T67" fmla="*/ 0 h 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6"/>
                <a:gd name="T103" fmla="*/ 0 h 84"/>
                <a:gd name="T104" fmla="*/ 146 w 146"/>
                <a:gd name="T105" fmla="*/ 84 h 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6" h="84">
                  <a:moveTo>
                    <a:pt x="0" y="2"/>
                  </a:moveTo>
                  <a:lnTo>
                    <a:pt x="11" y="4"/>
                  </a:lnTo>
                  <a:lnTo>
                    <a:pt x="21" y="6"/>
                  </a:lnTo>
                  <a:lnTo>
                    <a:pt x="30" y="10"/>
                  </a:lnTo>
                  <a:lnTo>
                    <a:pt x="39" y="14"/>
                  </a:lnTo>
                  <a:lnTo>
                    <a:pt x="49" y="18"/>
                  </a:lnTo>
                  <a:lnTo>
                    <a:pt x="58" y="24"/>
                  </a:lnTo>
                  <a:lnTo>
                    <a:pt x="68" y="29"/>
                  </a:lnTo>
                  <a:lnTo>
                    <a:pt x="77" y="35"/>
                  </a:lnTo>
                  <a:lnTo>
                    <a:pt x="84" y="41"/>
                  </a:lnTo>
                  <a:lnTo>
                    <a:pt x="92" y="47"/>
                  </a:lnTo>
                  <a:lnTo>
                    <a:pt x="97" y="53"/>
                  </a:lnTo>
                  <a:lnTo>
                    <a:pt x="105" y="59"/>
                  </a:lnTo>
                  <a:lnTo>
                    <a:pt x="112" y="66"/>
                  </a:lnTo>
                  <a:lnTo>
                    <a:pt x="118" y="72"/>
                  </a:lnTo>
                  <a:lnTo>
                    <a:pt x="125" y="78"/>
                  </a:lnTo>
                  <a:lnTo>
                    <a:pt x="133" y="84"/>
                  </a:lnTo>
                  <a:lnTo>
                    <a:pt x="139" y="84"/>
                  </a:lnTo>
                  <a:lnTo>
                    <a:pt x="144" y="76"/>
                  </a:lnTo>
                  <a:lnTo>
                    <a:pt x="146" y="70"/>
                  </a:lnTo>
                  <a:lnTo>
                    <a:pt x="144" y="64"/>
                  </a:lnTo>
                  <a:lnTo>
                    <a:pt x="131" y="49"/>
                  </a:lnTo>
                  <a:lnTo>
                    <a:pt x="116" y="35"/>
                  </a:lnTo>
                  <a:lnTo>
                    <a:pt x="99" y="24"/>
                  </a:lnTo>
                  <a:lnTo>
                    <a:pt x="81" y="14"/>
                  </a:lnTo>
                  <a:lnTo>
                    <a:pt x="60" y="8"/>
                  </a:lnTo>
                  <a:lnTo>
                    <a:pt x="39" y="2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7" name="Freeform 70"/>
            <p:cNvSpPr>
              <a:spLocks/>
            </p:cNvSpPr>
            <p:nvPr/>
          </p:nvSpPr>
          <p:spPr bwMode="auto">
            <a:xfrm>
              <a:off x="5107" y="3155"/>
              <a:ext cx="178" cy="120"/>
            </a:xfrm>
            <a:custGeom>
              <a:avLst/>
              <a:gdLst>
                <a:gd name="T0" fmla="*/ 89 w 357"/>
                <a:gd name="T1" fmla="*/ 60 h 239"/>
                <a:gd name="T2" fmla="*/ 86 w 357"/>
                <a:gd name="T3" fmla="*/ 54 h 239"/>
                <a:gd name="T4" fmla="*/ 83 w 357"/>
                <a:gd name="T5" fmla="*/ 48 h 239"/>
                <a:gd name="T6" fmla="*/ 80 w 357"/>
                <a:gd name="T7" fmla="*/ 43 h 239"/>
                <a:gd name="T8" fmla="*/ 78 w 357"/>
                <a:gd name="T9" fmla="*/ 37 h 239"/>
                <a:gd name="T10" fmla="*/ 74 w 357"/>
                <a:gd name="T11" fmla="*/ 31 h 239"/>
                <a:gd name="T12" fmla="*/ 70 w 357"/>
                <a:gd name="T13" fmla="*/ 27 h 239"/>
                <a:gd name="T14" fmla="*/ 64 w 357"/>
                <a:gd name="T15" fmla="*/ 22 h 239"/>
                <a:gd name="T16" fmla="*/ 57 w 357"/>
                <a:gd name="T17" fmla="*/ 18 h 239"/>
                <a:gd name="T18" fmla="*/ 54 w 357"/>
                <a:gd name="T19" fmla="*/ 17 h 239"/>
                <a:gd name="T20" fmla="*/ 51 w 357"/>
                <a:gd name="T21" fmla="*/ 16 h 239"/>
                <a:gd name="T22" fmla="*/ 48 w 357"/>
                <a:gd name="T23" fmla="*/ 16 h 239"/>
                <a:gd name="T24" fmla="*/ 44 w 357"/>
                <a:gd name="T25" fmla="*/ 16 h 239"/>
                <a:gd name="T26" fmla="*/ 40 w 357"/>
                <a:gd name="T27" fmla="*/ 16 h 239"/>
                <a:gd name="T28" fmla="*/ 36 w 357"/>
                <a:gd name="T29" fmla="*/ 16 h 239"/>
                <a:gd name="T30" fmla="*/ 33 w 357"/>
                <a:gd name="T31" fmla="*/ 17 h 239"/>
                <a:gd name="T32" fmla="*/ 30 w 357"/>
                <a:gd name="T33" fmla="*/ 17 h 239"/>
                <a:gd name="T34" fmla="*/ 26 w 357"/>
                <a:gd name="T35" fmla="*/ 17 h 239"/>
                <a:gd name="T36" fmla="*/ 22 w 357"/>
                <a:gd name="T37" fmla="*/ 16 h 239"/>
                <a:gd name="T38" fmla="*/ 18 w 357"/>
                <a:gd name="T39" fmla="*/ 14 h 239"/>
                <a:gd name="T40" fmla="*/ 14 w 357"/>
                <a:gd name="T41" fmla="*/ 12 h 239"/>
                <a:gd name="T42" fmla="*/ 10 w 357"/>
                <a:gd name="T43" fmla="*/ 10 h 239"/>
                <a:gd name="T44" fmla="*/ 7 w 357"/>
                <a:gd name="T45" fmla="*/ 7 h 239"/>
                <a:gd name="T46" fmla="*/ 4 w 357"/>
                <a:gd name="T47" fmla="*/ 4 h 239"/>
                <a:gd name="T48" fmla="*/ 1 w 357"/>
                <a:gd name="T49" fmla="*/ 1 h 239"/>
                <a:gd name="T50" fmla="*/ 1 w 357"/>
                <a:gd name="T51" fmla="*/ 0 h 239"/>
                <a:gd name="T52" fmla="*/ 0 w 357"/>
                <a:gd name="T53" fmla="*/ 1 h 239"/>
                <a:gd name="T54" fmla="*/ 0 w 357"/>
                <a:gd name="T55" fmla="*/ 2 h 239"/>
                <a:gd name="T56" fmla="*/ 0 w 357"/>
                <a:gd name="T57" fmla="*/ 2 h 239"/>
                <a:gd name="T58" fmla="*/ 2 w 357"/>
                <a:gd name="T59" fmla="*/ 8 h 239"/>
                <a:gd name="T60" fmla="*/ 5 w 357"/>
                <a:gd name="T61" fmla="*/ 12 h 239"/>
                <a:gd name="T62" fmla="*/ 9 w 357"/>
                <a:gd name="T63" fmla="*/ 16 h 239"/>
                <a:gd name="T64" fmla="*/ 13 w 357"/>
                <a:gd name="T65" fmla="*/ 20 h 239"/>
                <a:gd name="T66" fmla="*/ 17 w 357"/>
                <a:gd name="T67" fmla="*/ 23 h 239"/>
                <a:gd name="T68" fmla="*/ 22 w 357"/>
                <a:gd name="T69" fmla="*/ 25 h 239"/>
                <a:gd name="T70" fmla="*/ 28 w 357"/>
                <a:gd name="T71" fmla="*/ 26 h 239"/>
                <a:gd name="T72" fmla="*/ 33 w 357"/>
                <a:gd name="T73" fmla="*/ 26 h 239"/>
                <a:gd name="T74" fmla="*/ 38 w 357"/>
                <a:gd name="T75" fmla="*/ 26 h 239"/>
                <a:gd name="T76" fmla="*/ 43 w 357"/>
                <a:gd name="T77" fmla="*/ 24 h 239"/>
                <a:gd name="T78" fmla="*/ 48 w 357"/>
                <a:gd name="T79" fmla="*/ 23 h 239"/>
                <a:gd name="T80" fmla="*/ 53 w 357"/>
                <a:gd name="T81" fmla="*/ 23 h 239"/>
                <a:gd name="T82" fmla="*/ 57 w 357"/>
                <a:gd name="T83" fmla="*/ 23 h 239"/>
                <a:gd name="T84" fmla="*/ 61 w 357"/>
                <a:gd name="T85" fmla="*/ 24 h 239"/>
                <a:gd name="T86" fmla="*/ 66 w 357"/>
                <a:gd name="T87" fmla="*/ 26 h 239"/>
                <a:gd name="T88" fmla="*/ 71 w 357"/>
                <a:gd name="T89" fmla="*/ 30 h 239"/>
                <a:gd name="T90" fmla="*/ 73 w 357"/>
                <a:gd name="T91" fmla="*/ 33 h 239"/>
                <a:gd name="T92" fmla="*/ 75 w 357"/>
                <a:gd name="T93" fmla="*/ 37 h 239"/>
                <a:gd name="T94" fmla="*/ 78 w 357"/>
                <a:gd name="T95" fmla="*/ 41 h 239"/>
                <a:gd name="T96" fmla="*/ 79 w 357"/>
                <a:gd name="T97" fmla="*/ 45 h 239"/>
                <a:gd name="T98" fmla="*/ 81 w 357"/>
                <a:gd name="T99" fmla="*/ 49 h 239"/>
                <a:gd name="T100" fmla="*/ 84 w 357"/>
                <a:gd name="T101" fmla="*/ 53 h 239"/>
                <a:gd name="T102" fmla="*/ 86 w 357"/>
                <a:gd name="T103" fmla="*/ 57 h 239"/>
                <a:gd name="T104" fmla="*/ 89 w 357"/>
                <a:gd name="T105" fmla="*/ 60 h 239"/>
                <a:gd name="T106" fmla="*/ 89 w 357"/>
                <a:gd name="T107" fmla="*/ 60 h 239"/>
                <a:gd name="T108" fmla="*/ 89 w 357"/>
                <a:gd name="T109" fmla="*/ 60 h 239"/>
                <a:gd name="T110" fmla="*/ 89 w 357"/>
                <a:gd name="T111" fmla="*/ 60 h 239"/>
                <a:gd name="T112" fmla="*/ 89 w 357"/>
                <a:gd name="T113" fmla="*/ 60 h 239"/>
                <a:gd name="T114" fmla="*/ 89 w 357"/>
                <a:gd name="T115" fmla="*/ 60 h 2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7"/>
                <a:gd name="T175" fmla="*/ 0 h 239"/>
                <a:gd name="T176" fmla="*/ 357 w 357"/>
                <a:gd name="T177" fmla="*/ 239 h 2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7" h="239">
                  <a:moveTo>
                    <a:pt x="357" y="237"/>
                  </a:moveTo>
                  <a:lnTo>
                    <a:pt x="345" y="214"/>
                  </a:lnTo>
                  <a:lnTo>
                    <a:pt x="334" y="191"/>
                  </a:lnTo>
                  <a:lnTo>
                    <a:pt x="323" y="169"/>
                  </a:lnTo>
                  <a:lnTo>
                    <a:pt x="312" y="146"/>
                  </a:lnTo>
                  <a:lnTo>
                    <a:pt x="299" y="124"/>
                  </a:lnTo>
                  <a:lnTo>
                    <a:pt x="282" y="105"/>
                  </a:lnTo>
                  <a:lnTo>
                    <a:pt x="259" y="85"/>
                  </a:lnTo>
                  <a:lnTo>
                    <a:pt x="231" y="70"/>
                  </a:lnTo>
                  <a:lnTo>
                    <a:pt x="218" y="66"/>
                  </a:lnTo>
                  <a:lnTo>
                    <a:pt x="205" y="62"/>
                  </a:lnTo>
                  <a:lnTo>
                    <a:pt x="192" y="62"/>
                  </a:lnTo>
                  <a:lnTo>
                    <a:pt x="177" y="62"/>
                  </a:lnTo>
                  <a:lnTo>
                    <a:pt x="162" y="62"/>
                  </a:lnTo>
                  <a:lnTo>
                    <a:pt x="147" y="64"/>
                  </a:lnTo>
                  <a:lnTo>
                    <a:pt x="134" y="66"/>
                  </a:lnTo>
                  <a:lnTo>
                    <a:pt x="121" y="68"/>
                  </a:lnTo>
                  <a:lnTo>
                    <a:pt x="106" y="66"/>
                  </a:lnTo>
                  <a:lnTo>
                    <a:pt x="89" y="62"/>
                  </a:lnTo>
                  <a:lnTo>
                    <a:pt x="72" y="56"/>
                  </a:lnTo>
                  <a:lnTo>
                    <a:pt x="57" y="47"/>
                  </a:lnTo>
                  <a:lnTo>
                    <a:pt x="43" y="37"/>
                  </a:lnTo>
                  <a:lnTo>
                    <a:pt x="28" y="25"/>
                  </a:lnTo>
                  <a:lnTo>
                    <a:pt x="16" y="13"/>
                  </a:lnTo>
                  <a:lnTo>
                    <a:pt x="7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9" y="29"/>
                  </a:lnTo>
                  <a:lnTo>
                    <a:pt x="22" y="48"/>
                  </a:lnTo>
                  <a:lnTo>
                    <a:pt x="37" y="64"/>
                  </a:lnTo>
                  <a:lnTo>
                    <a:pt x="54" y="78"/>
                  </a:lnTo>
                  <a:lnTo>
                    <a:pt x="71" y="89"/>
                  </a:lnTo>
                  <a:lnTo>
                    <a:pt x="91" y="97"/>
                  </a:lnTo>
                  <a:lnTo>
                    <a:pt x="112" y="103"/>
                  </a:lnTo>
                  <a:lnTo>
                    <a:pt x="134" y="103"/>
                  </a:lnTo>
                  <a:lnTo>
                    <a:pt x="155" y="101"/>
                  </a:lnTo>
                  <a:lnTo>
                    <a:pt x="175" y="95"/>
                  </a:lnTo>
                  <a:lnTo>
                    <a:pt x="194" y="91"/>
                  </a:lnTo>
                  <a:lnTo>
                    <a:pt x="213" y="89"/>
                  </a:lnTo>
                  <a:lnTo>
                    <a:pt x="229" y="89"/>
                  </a:lnTo>
                  <a:lnTo>
                    <a:pt x="246" y="93"/>
                  </a:lnTo>
                  <a:lnTo>
                    <a:pt x="265" y="103"/>
                  </a:lnTo>
                  <a:lnTo>
                    <a:pt x="284" y="119"/>
                  </a:lnTo>
                  <a:lnTo>
                    <a:pt x="295" y="132"/>
                  </a:lnTo>
                  <a:lnTo>
                    <a:pt x="302" y="146"/>
                  </a:lnTo>
                  <a:lnTo>
                    <a:pt x="312" y="161"/>
                  </a:lnTo>
                  <a:lnTo>
                    <a:pt x="319" y="179"/>
                  </a:lnTo>
                  <a:lnTo>
                    <a:pt x="327" y="195"/>
                  </a:lnTo>
                  <a:lnTo>
                    <a:pt x="336" y="210"/>
                  </a:lnTo>
                  <a:lnTo>
                    <a:pt x="345" y="226"/>
                  </a:lnTo>
                  <a:lnTo>
                    <a:pt x="357" y="239"/>
                  </a:lnTo>
                  <a:lnTo>
                    <a:pt x="357" y="2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8" name="Freeform 71"/>
            <p:cNvSpPr>
              <a:spLocks/>
            </p:cNvSpPr>
            <p:nvPr/>
          </p:nvSpPr>
          <p:spPr bwMode="auto">
            <a:xfrm>
              <a:off x="5150" y="3211"/>
              <a:ext cx="99" cy="64"/>
            </a:xfrm>
            <a:custGeom>
              <a:avLst/>
              <a:gdLst>
                <a:gd name="T0" fmla="*/ 1 w 198"/>
                <a:gd name="T1" fmla="*/ 0 h 126"/>
                <a:gd name="T2" fmla="*/ 0 w 198"/>
                <a:gd name="T3" fmla="*/ 4 h 126"/>
                <a:gd name="T4" fmla="*/ 0 w 198"/>
                <a:gd name="T5" fmla="*/ 9 h 126"/>
                <a:gd name="T6" fmla="*/ 2 w 198"/>
                <a:gd name="T7" fmla="*/ 12 h 126"/>
                <a:gd name="T8" fmla="*/ 3 w 198"/>
                <a:gd name="T9" fmla="*/ 16 h 126"/>
                <a:gd name="T10" fmla="*/ 6 w 198"/>
                <a:gd name="T11" fmla="*/ 20 h 126"/>
                <a:gd name="T12" fmla="*/ 9 w 198"/>
                <a:gd name="T13" fmla="*/ 22 h 126"/>
                <a:gd name="T14" fmla="*/ 12 w 198"/>
                <a:gd name="T15" fmla="*/ 25 h 126"/>
                <a:gd name="T16" fmla="*/ 14 w 198"/>
                <a:gd name="T17" fmla="*/ 28 h 126"/>
                <a:gd name="T18" fmla="*/ 19 w 198"/>
                <a:gd name="T19" fmla="*/ 30 h 126"/>
                <a:gd name="T20" fmla="*/ 24 w 198"/>
                <a:gd name="T21" fmla="*/ 32 h 126"/>
                <a:gd name="T22" fmla="*/ 28 w 198"/>
                <a:gd name="T23" fmla="*/ 33 h 126"/>
                <a:gd name="T24" fmla="*/ 33 w 198"/>
                <a:gd name="T25" fmla="*/ 33 h 126"/>
                <a:gd name="T26" fmla="*/ 38 w 198"/>
                <a:gd name="T27" fmla="*/ 31 h 126"/>
                <a:gd name="T28" fmla="*/ 42 w 198"/>
                <a:gd name="T29" fmla="*/ 29 h 126"/>
                <a:gd name="T30" fmla="*/ 46 w 198"/>
                <a:gd name="T31" fmla="*/ 26 h 126"/>
                <a:gd name="T32" fmla="*/ 49 w 198"/>
                <a:gd name="T33" fmla="*/ 22 h 126"/>
                <a:gd name="T34" fmla="*/ 50 w 198"/>
                <a:gd name="T35" fmla="*/ 21 h 126"/>
                <a:gd name="T36" fmla="*/ 50 w 198"/>
                <a:gd name="T37" fmla="*/ 20 h 126"/>
                <a:gd name="T38" fmla="*/ 49 w 198"/>
                <a:gd name="T39" fmla="*/ 19 h 126"/>
                <a:gd name="T40" fmla="*/ 48 w 198"/>
                <a:gd name="T41" fmla="*/ 19 h 126"/>
                <a:gd name="T42" fmla="*/ 45 w 198"/>
                <a:gd name="T43" fmla="*/ 22 h 126"/>
                <a:gd name="T44" fmla="*/ 41 w 198"/>
                <a:gd name="T45" fmla="*/ 23 h 126"/>
                <a:gd name="T46" fmla="*/ 38 w 198"/>
                <a:gd name="T47" fmla="*/ 24 h 126"/>
                <a:gd name="T48" fmla="*/ 34 w 198"/>
                <a:gd name="T49" fmla="*/ 25 h 126"/>
                <a:gd name="T50" fmla="*/ 29 w 198"/>
                <a:gd name="T51" fmla="*/ 25 h 126"/>
                <a:gd name="T52" fmla="*/ 26 w 198"/>
                <a:gd name="T53" fmla="*/ 24 h 126"/>
                <a:gd name="T54" fmla="*/ 23 w 198"/>
                <a:gd name="T55" fmla="*/ 23 h 126"/>
                <a:gd name="T56" fmla="*/ 19 w 198"/>
                <a:gd name="T57" fmla="*/ 21 h 126"/>
                <a:gd name="T58" fmla="*/ 15 w 198"/>
                <a:gd name="T59" fmla="*/ 19 h 126"/>
                <a:gd name="T60" fmla="*/ 12 w 198"/>
                <a:gd name="T61" fmla="*/ 17 h 126"/>
                <a:gd name="T62" fmla="*/ 10 w 198"/>
                <a:gd name="T63" fmla="*/ 15 h 126"/>
                <a:gd name="T64" fmla="*/ 6 w 198"/>
                <a:gd name="T65" fmla="*/ 13 h 126"/>
                <a:gd name="T66" fmla="*/ 3 w 198"/>
                <a:gd name="T67" fmla="*/ 11 h 126"/>
                <a:gd name="T68" fmla="*/ 2 w 198"/>
                <a:gd name="T69" fmla="*/ 8 h 126"/>
                <a:gd name="T70" fmla="*/ 1 w 198"/>
                <a:gd name="T71" fmla="*/ 4 h 126"/>
                <a:gd name="T72" fmla="*/ 1 w 198"/>
                <a:gd name="T73" fmla="*/ 0 h 126"/>
                <a:gd name="T74" fmla="*/ 1 w 198"/>
                <a:gd name="T75" fmla="*/ 0 h 126"/>
                <a:gd name="T76" fmla="*/ 1 w 198"/>
                <a:gd name="T77" fmla="*/ 0 h 126"/>
                <a:gd name="T78" fmla="*/ 1 w 198"/>
                <a:gd name="T79" fmla="*/ 0 h 126"/>
                <a:gd name="T80" fmla="*/ 1 w 198"/>
                <a:gd name="T81" fmla="*/ 0 h 126"/>
                <a:gd name="T82" fmla="*/ 1 w 198"/>
                <a:gd name="T83" fmla="*/ 0 h 1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8"/>
                <a:gd name="T127" fmla="*/ 0 h 126"/>
                <a:gd name="T128" fmla="*/ 198 w 198"/>
                <a:gd name="T129" fmla="*/ 126 h 1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8" h="126">
                  <a:moveTo>
                    <a:pt x="3" y="0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5" y="47"/>
                  </a:lnTo>
                  <a:lnTo>
                    <a:pt x="13" y="62"/>
                  </a:lnTo>
                  <a:lnTo>
                    <a:pt x="22" y="76"/>
                  </a:lnTo>
                  <a:lnTo>
                    <a:pt x="33" y="87"/>
                  </a:lnTo>
                  <a:lnTo>
                    <a:pt x="46" y="99"/>
                  </a:lnTo>
                  <a:lnTo>
                    <a:pt x="59" y="109"/>
                  </a:lnTo>
                  <a:lnTo>
                    <a:pt x="76" y="119"/>
                  </a:lnTo>
                  <a:lnTo>
                    <a:pt x="95" y="124"/>
                  </a:lnTo>
                  <a:lnTo>
                    <a:pt x="114" y="126"/>
                  </a:lnTo>
                  <a:lnTo>
                    <a:pt x="130" y="126"/>
                  </a:lnTo>
                  <a:lnTo>
                    <a:pt x="149" y="121"/>
                  </a:lnTo>
                  <a:lnTo>
                    <a:pt x="166" y="113"/>
                  </a:lnTo>
                  <a:lnTo>
                    <a:pt x="181" y="101"/>
                  </a:lnTo>
                  <a:lnTo>
                    <a:pt x="196" y="85"/>
                  </a:lnTo>
                  <a:lnTo>
                    <a:pt x="198" y="80"/>
                  </a:lnTo>
                  <a:lnTo>
                    <a:pt x="198" y="76"/>
                  </a:lnTo>
                  <a:lnTo>
                    <a:pt x="196" y="72"/>
                  </a:lnTo>
                  <a:lnTo>
                    <a:pt x="192" y="74"/>
                  </a:lnTo>
                  <a:lnTo>
                    <a:pt x="177" y="84"/>
                  </a:lnTo>
                  <a:lnTo>
                    <a:pt x="164" y="91"/>
                  </a:lnTo>
                  <a:lnTo>
                    <a:pt x="149" y="95"/>
                  </a:lnTo>
                  <a:lnTo>
                    <a:pt x="134" y="97"/>
                  </a:lnTo>
                  <a:lnTo>
                    <a:pt x="119" y="97"/>
                  </a:lnTo>
                  <a:lnTo>
                    <a:pt x="104" y="95"/>
                  </a:lnTo>
                  <a:lnTo>
                    <a:pt x="89" y="89"/>
                  </a:lnTo>
                  <a:lnTo>
                    <a:pt x="74" y="80"/>
                  </a:lnTo>
                  <a:lnTo>
                    <a:pt x="63" y="74"/>
                  </a:lnTo>
                  <a:lnTo>
                    <a:pt x="50" y="66"/>
                  </a:lnTo>
                  <a:lnTo>
                    <a:pt x="37" y="58"/>
                  </a:lnTo>
                  <a:lnTo>
                    <a:pt x="26" y="50"/>
                  </a:lnTo>
                  <a:lnTo>
                    <a:pt x="14" y="41"/>
                  </a:lnTo>
                  <a:lnTo>
                    <a:pt x="7" y="29"/>
                  </a:lnTo>
                  <a:lnTo>
                    <a:pt x="3" y="1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9" name="Freeform 72"/>
            <p:cNvSpPr>
              <a:spLocks/>
            </p:cNvSpPr>
            <p:nvPr/>
          </p:nvSpPr>
          <p:spPr bwMode="auto">
            <a:xfrm>
              <a:off x="5154" y="3200"/>
              <a:ext cx="79" cy="59"/>
            </a:xfrm>
            <a:custGeom>
              <a:avLst/>
              <a:gdLst>
                <a:gd name="T0" fmla="*/ 23 w 159"/>
                <a:gd name="T1" fmla="*/ 1 h 119"/>
                <a:gd name="T2" fmla="*/ 27 w 159"/>
                <a:gd name="T3" fmla="*/ 2 h 119"/>
                <a:gd name="T4" fmla="*/ 30 w 159"/>
                <a:gd name="T5" fmla="*/ 4 h 119"/>
                <a:gd name="T6" fmla="*/ 33 w 159"/>
                <a:gd name="T7" fmla="*/ 6 h 119"/>
                <a:gd name="T8" fmla="*/ 36 w 159"/>
                <a:gd name="T9" fmla="*/ 9 h 119"/>
                <a:gd name="T10" fmla="*/ 37 w 159"/>
                <a:gd name="T11" fmla="*/ 13 h 119"/>
                <a:gd name="T12" fmla="*/ 37 w 159"/>
                <a:gd name="T13" fmla="*/ 16 h 119"/>
                <a:gd name="T14" fmla="*/ 36 w 159"/>
                <a:gd name="T15" fmla="*/ 18 h 119"/>
                <a:gd name="T16" fmla="*/ 33 w 159"/>
                <a:gd name="T17" fmla="*/ 20 h 119"/>
                <a:gd name="T18" fmla="*/ 30 w 159"/>
                <a:gd name="T19" fmla="*/ 21 h 119"/>
                <a:gd name="T20" fmla="*/ 28 w 159"/>
                <a:gd name="T21" fmla="*/ 22 h 119"/>
                <a:gd name="T22" fmla="*/ 24 w 159"/>
                <a:gd name="T23" fmla="*/ 22 h 119"/>
                <a:gd name="T24" fmla="*/ 22 w 159"/>
                <a:gd name="T25" fmla="*/ 22 h 119"/>
                <a:gd name="T26" fmla="*/ 18 w 159"/>
                <a:gd name="T27" fmla="*/ 21 h 119"/>
                <a:gd name="T28" fmla="*/ 15 w 159"/>
                <a:gd name="T29" fmla="*/ 19 h 119"/>
                <a:gd name="T30" fmla="*/ 11 w 159"/>
                <a:gd name="T31" fmla="*/ 16 h 119"/>
                <a:gd name="T32" fmla="*/ 9 w 159"/>
                <a:gd name="T33" fmla="*/ 13 h 119"/>
                <a:gd name="T34" fmla="*/ 8 w 159"/>
                <a:gd name="T35" fmla="*/ 10 h 119"/>
                <a:gd name="T36" fmla="*/ 7 w 159"/>
                <a:gd name="T37" fmla="*/ 7 h 119"/>
                <a:gd name="T38" fmla="*/ 7 w 159"/>
                <a:gd name="T39" fmla="*/ 4 h 119"/>
                <a:gd name="T40" fmla="*/ 5 w 159"/>
                <a:gd name="T41" fmla="*/ 1 h 119"/>
                <a:gd name="T42" fmla="*/ 4 w 159"/>
                <a:gd name="T43" fmla="*/ 0 h 119"/>
                <a:gd name="T44" fmla="*/ 3 w 159"/>
                <a:gd name="T45" fmla="*/ 0 h 119"/>
                <a:gd name="T46" fmla="*/ 2 w 159"/>
                <a:gd name="T47" fmla="*/ 1 h 119"/>
                <a:gd name="T48" fmla="*/ 1 w 159"/>
                <a:gd name="T49" fmla="*/ 2 h 119"/>
                <a:gd name="T50" fmla="*/ 0 w 159"/>
                <a:gd name="T51" fmla="*/ 8 h 119"/>
                <a:gd name="T52" fmla="*/ 0 w 159"/>
                <a:gd name="T53" fmla="*/ 14 h 119"/>
                <a:gd name="T54" fmla="*/ 1 w 159"/>
                <a:gd name="T55" fmla="*/ 20 h 119"/>
                <a:gd name="T56" fmla="*/ 6 w 159"/>
                <a:gd name="T57" fmla="*/ 25 h 119"/>
                <a:gd name="T58" fmla="*/ 9 w 159"/>
                <a:gd name="T59" fmla="*/ 26 h 119"/>
                <a:gd name="T60" fmla="*/ 12 w 159"/>
                <a:gd name="T61" fmla="*/ 27 h 119"/>
                <a:gd name="T62" fmla="*/ 15 w 159"/>
                <a:gd name="T63" fmla="*/ 29 h 119"/>
                <a:gd name="T64" fmla="*/ 18 w 159"/>
                <a:gd name="T65" fmla="*/ 29 h 119"/>
                <a:gd name="T66" fmla="*/ 22 w 159"/>
                <a:gd name="T67" fmla="*/ 29 h 119"/>
                <a:gd name="T68" fmla="*/ 25 w 159"/>
                <a:gd name="T69" fmla="*/ 29 h 119"/>
                <a:gd name="T70" fmla="*/ 28 w 159"/>
                <a:gd name="T71" fmla="*/ 28 h 119"/>
                <a:gd name="T72" fmla="*/ 31 w 159"/>
                <a:gd name="T73" fmla="*/ 27 h 119"/>
                <a:gd name="T74" fmla="*/ 35 w 159"/>
                <a:gd name="T75" fmla="*/ 24 h 119"/>
                <a:gd name="T76" fmla="*/ 37 w 159"/>
                <a:gd name="T77" fmla="*/ 20 h 119"/>
                <a:gd name="T78" fmla="*/ 39 w 159"/>
                <a:gd name="T79" fmla="*/ 16 h 119"/>
                <a:gd name="T80" fmla="*/ 39 w 159"/>
                <a:gd name="T81" fmla="*/ 11 h 119"/>
                <a:gd name="T82" fmla="*/ 38 w 159"/>
                <a:gd name="T83" fmla="*/ 8 h 119"/>
                <a:gd name="T84" fmla="*/ 37 w 159"/>
                <a:gd name="T85" fmla="*/ 6 h 119"/>
                <a:gd name="T86" fmla="*/ 35 w 159"/>
                <a:gd name="T87" fmla="*/ 4 h 119"/>
                <a:gd name="T88" fmla="*/ 33 w 159"/>
                <a:gd name="T89" fmla="*/ 3 h 119"/>
                <a:gd name="T90" fmla="*/ 30 w 159"/>
                <a:gd name="T91" fmla="*/ 2 h 119"/>
                <a:gd name="T92" fmla="*/ 28 w 159"/>
                <a:gd name="T93" fmla="*/ 1 h 119"/>
                <a:gd name="T94" fmla="*/ 25 w 159"/>
                <a:gd name="T95" fmla="*/ 1 h 119"/>
                <a:gd name="T96" fmla="*/ 23 w 159"/>
                <a:gd name="T97" fmla="*/ 1 h 119"/>
                <a:gd name="T98" fmla="*/ 23 w 159"/>
                <a:gd name="T99" fmla="*/ 1 h 119"/>
                <a:gd name="T100" fmla="*/ 23 w 159"/>
                <a:gd name="T101" fmla="*/ 1 h 119"/>
                <a:gd name="T102" fmla="*/ 23 w 159"/>
                <a:gd name="T103" fmla="*/ 1 h 119"/>
                <a:gd name="T104" fmla="*/ 23 w 159"/>
                <a:gd name="T105" fmla="*/ 1 h 119"/>
                <a:gd name="T106" fmla="*/ 23 w 159"/>
                <a:gd name="T107" fmla="*/ 1 h 1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9"/>
                <a:gd name="T163" fmla="*/ 0 h 119"/>
                <a:gd name="T164" fmla="*/ 159 w 159"/>
                <a:gd name="T165" fmla="*/ 119 h 11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9" h="119">
                  <a:moveTo>
                    <a:pt x="92" y="6"/>
                  </a:moveTo>
                  <a:lnTo>
                    <a:pt x="108" y="10"/>
                  </a:lnTo>
                  <a:lnTo>
                    <a:pt x="122" y="16"/>
                  </a:lnTo>
                  <a:lnTo>
                    <a:pt x="135" y="26"/>
                  </a:lnTo>
                  <a:lnTo>
                    <a:pt x="144" y="39"/>
                  </a:lnTo>
                  <a:lnTo>
                    <a:pt x="150" y="53"/>
                  </a:lnTo>
                  <a:lnTo>
                    <a:pt x="148" y="65"/>
                  </a:lnTo>
                  <a:lnTo>
                    <a:pt x="144" y="74"/>
                  </a:lnTo>
                  <a:lnTo>
                    <a:pt x="135" y="80"/>
                  </a:lnTo>
                  <a:lnTo>
                    <a:pt x="123" y="86"/>
                  </a:lnTo>
                  <a:lnTo>
                    <a:pt x="112" y="88"/>
                  </a:lnTo>
                  <a:lnTo>
                    <a:pt x="99" y="88"/>
                  </a:lnTo>
                  <a:lnTo>
                    <a:pt x="90" y="88"/>
                  </a:lnTo>
                  <a:lnTo>
                    <a:pt x="75" y="84"/>
                  </a:lnTo>
                  <a:lnTo>
                    <a:pt x="60" y="76"/>
                  </a:lnTo>
                  <a:lnTo>
                    <a:pt x="47" y="65"/>
                  </a:lnTo>
                  <a:lnTo>
                    <a:pt x="36" y="53"/>
                  </a:lnTo>
                  <a:lnTo>
                    <a:pt x="32" y="41"/>
                  </a:lnTo>
                  <a:lnTo>
                    <a:pt x="30" y="30"/>
                  </a:lnTo>
                  <a:lnTo>
                    <a:pt x="28" y="16"/>
                  </a:lnTo>
                  <a:lnTo>
                    <a:pt x="22" y="4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9" y="6"/>
                  </a:lnTo>
                  <a:lnTo>
                    <a:pt x="6" y="10"/>
                  </a:lnTo>
                  <a:lnTo>
                    <a:pt x="0" y="35"/>
                  </a:lnTo>
                  <a:lnTo>
                    <a:pt x="0" y="59"/>
                  </a:lnTo>
                  <a:lnTo>
                    <a:pt x="7" y="82"/>
                  </a:lnTo>
                  <a:lnTo>
                    <a:pt x="24" y="100"/>
                  </a:lnTo>
                  <a:lnTo>
                    <a:pt x="36" y="106"/>
                  </a:lnTo>
                  <a:lnTo>
                    <a:pt x="49" y="111"/>
                  </a:lnTo>
                  <a:lnTo>
                    <a:pt x="60" y="117"/>
                  </a:lnTo>
                  <a:lnTo>
                    <a:pt x="75" y="119"/>
                  </a:lnTo>
                  <a:lnTo>
                    <a:pt x="88" y="119"/>
                  </a:lnTo>
                  <a:lnTo>
                    <a:pt x="101" y="119"/>
                  </a:lnTo>
                  <a:lnTo>
                    <a:pt x="114" y="115"/>
                  </a:lnTo>
                  <a:lnTo>
                    <a:pt x="125" y="109"/>
                  </a:lnTo>
                  <a:lnTo>
                    <a:pt x="140" y="96"/>
                  </a:lnTo>
                  <a:lnTo>
                    <a:pt x="151" y="82"/>
                  </a:lnTo>
                  <a:lnTo>
                    <a:pt x="159" y="65"/>
                  </a:lnTo>
                  <a:lnTo>
                    <a:pt x="159" y="45"/>
                  </a:lnTo>
                  <a:lnTo>
                    <a:pt x="155" y="34"/>
                  </a:lnTo>
                  <a:lnTo>
                    <a:pt x="150" y="24"/>
                  </a:lnTo>
                  <a:lnTo>
                    <a:pt x="142" y="16"/>
                  </a:lnTo>
                  <a:lnTo>
                    <a:pt x="133" y="12"/>
                  </a:lnTo>
                  <a:lnTo>
                    <a:pt x="123" y="8"/>
                  </a:lnTo>
                  <a:lnTo>
                    <a:pt x="112" y="6"/>
                  </a:lnTo>
                  <a:lnTo>
                    <a:pt x="101" y="4"/>
                  </a:lnTo>
                  <a:lnTo>
                    <a:pt x="92" y="4"/>
                  </a:lnTo>
                  <a:lnTo>
                    <a:pt x="9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0" name="Freeform 73"/>
            <p:cNvSpPr>
              <a:spLocks/>
            </p:cNvSpPr>
            <p:nvPr/>
          </p:nvSpPr>
          <p:spPr bwMode="auto">
            <a:xfrm>
              <a:off x="5164" y="3220"/>
              <a:ext cx="47" cy="38"/>
            </a:xfrm>
            <a:custGeom>
              <a:avLst/>
              <a:gdLst>
                <a:gd name="T0" fmla="*/ 21 w 95"/>
                <a:gd name="T1" fmla="*/ 0 h 76"/>
                <a:gd name="T2" fmla="*/ 22 w 95"/>
                <a:gd name="T3" fmla="*/ 1 h 76"/>
                <a:gd name="T4" fmla="*/ 22 w 95"/>
                <a:gd name="T5" fmla="*/ 3 h 76"/>
                <a:gd name="T6" fmla="*/ 21 w 95"/>
                <a:gd name="T7" fmla="*/ 4 h 76"/>
                <a:gd name="T8" fmla="*/ 20 w 95"/>
                <a:gd name="T9" fmla="*/ 5 h 76"/>
                <a:gd name="T10" fmla="*/ 18 w 95"/>
                <a:gd name="T11" fmla="*/ 5 h 76"/>
                <a:gd name="T12" fmla="*/ 16 w 95"/>
                <a:gd name="T13" fmla="*/ 5 h 76"/>
                <a:gd name="T14" fmla="*/ 14 w 95"/>
                <a:gd name="T15" fmla="*/ 5 h 76"/>
                <a:gd name="T16" fmla="*/ 12 w 95"/>
                <a:gd name="T17" fmla="*/ 5 h 76"/>
                <a:gd name="T18" fmla="*/ 12 w 95"/>
                <a:gd name="T19" fmla="*/ 5 h 76"/>
                <a:gd name="T20" fmla="*/ 11 w 95"/>
                <a:gd name="T21" fmla="*/ 4 h 76"/>
                <a:gd name="T22" fmla="*/ 10 w 95"/>
                <a:gd name="T23" fmla="*/ 3 h 76"/>
                <a:gd name="T24" fmla="*/ 9 w 95"/>
                <a:gd name="T25" fmla="*/ 3 h 76"/>
                <a:gd name="T26" fmla="*/ 9 w 95"/>
                <a:gd name="T27" fmla="*/ 3 h 76"/>
                <a:gd name="T28" fmla="*/ 9 w 95"/>
                <a:gd name="T29" fmla="*/ 3 h 76"/>
                <a:gd name="T30" fmla="*/ 8 w 95"/>
                <a:gd name="T31" fmla="*/ 3 h 76"/>
                <a:gd name="T32" fmla="*/ 8 w 95"/>
                <a:gd name="T33" fmla="*/ 3 h 76"/>
                <a:gd name="T34" fmla="*/ 8 w 95"/>
                <a:gd name="T35" fmla="*/ 3 h 76"/>
                <a:gd name="T36" fmla="*/ 9 w 95"/>
                <a:gd name="T37" fmla="*/ 3 h 76"/>
                <a:gd name="T38" fmla="*/ 8 w 95"/>
                <a:gd name="T39" fmla="*/ 3 h 76"/>
                <a:gd name="T40" fmla="*/ 8 w 95"/>
                <a:gd name="T41" fmla="*/ 3 h 76"/>
                <a:gd name="T42" fmla="*/ 7 w 95"/>
                <a:gd name="T43" fmla="*/ 2 h 76"/>
                <a:gd name="T44" fmla="*/ 7 w 95"/>
                <a:gd name="T45" fmla="*/ 2 h 76"/>
                <a:gd name="T46" fmla="*/ 6 w 95"/>
                <a:gd name="T47" fmla="*/ 2 h 76"/>
                <a:gd name="T48" fmla="*/ 6 w 95"/>
                <a:gd name="T49" fmla="*/ 2 h 76"/>
                <a:gd name="T50" fmla="*/ 5 w 95"/>
                <a:gd name="T51" fmla="*/ 3 h 76"/>
                <a:gd name="T52" fmla="*/ 4 w 95"/>
                <a:gd name="T53" fmla="*/ 3 h 76"/>
                <a:gd name="T54" fmla="*/ 4 w 95"/>
                <a:gd name="T55" fmla="*/ 3 h 76"/>
                <a:gd name="T56" fmla="*/ 5 w 95"/>
                <a:gd name="T57" fmla="*/ 3 h 76"/>
                <a:gd name="T58" fmla="*/ 2 w 95"/>
                <a:gd name="T59" fmla="*/ 6 h 76"/>
                <a:gd name="T60" fmla="*/ 0 w 95"/>
                <a:gd name="T61" fmla="*/ 10 h 76"/>
                <a:gd name="T62" fmla="*/ 0 w 95"/>
                <a:gd name="T63" fmla="*/ 13 h 76"/>
                <a:gd name="T64" fmla="*/ 1 w 95"/>
                <a:gd name="T65" fmla="*/ 18 h 76"/>
                <a:gd name="T66" fmla="*/ 4 w 95"/>
                <a:gd name="T67" fmla="*/ 19 h 76"/>
                <a:gd name="T68" fmla="*/ 6 w 95"/>
                <a:gd name="T69" fmla="*/ 19 h 76"/>
                <a:gd name="T70" fmla="*/ 9 w 95"/>
                <a:gd name="T71" fmla="*/ 19 h 76"/>
                <a:gd name="T72" fmla="*/ 11 w 95"/>
                <a:gd name="T73" fmla="*/ 18 h 76"/>
                <a:gd name="T74" fmla="*/ 14 w 95"/>
                <a:gd name="T75" fmla="*/ 17 h 76"/>
                <a:gd name="T76" fmla="*/ 16 w 95"/>
                <a:gd name="T77" fmla="*/ 15 h 76"/>
                <a:gd name="T78" fmla="*/ 18 w 95"/>
                <a:gd name="T79" fmla="*/ 13 h 76"/>
                <a:gd name="T80" fmla="*/ 20 w 95"/>
                <a:gd name="T81" fmla="*/ 11 h 76"/>
                <a:gd name="T82" fmla="*/ 22 w 95"/>
                <a:gd name="T83" fmla="*/ 9 h 76"/>
                <a:gd name="T84" fmla="*/ 23 w 95"/>
                <a:gd name="T85" fmla="*/ 6 h 76"/>
                <a:gd name="T86" fmla="*/ 23 w 95"/>
                <a:gd name="T87" fmla="*/ 2 h 76"/>
                <a:gd name="T88" fmla="*/ 21 w 95"/>
                <a:gd name="T89" fmla="*/ 0 h 76"/>
                <a:gd name="T90" fmla="*/ 21 w 95"/>
                <a:gd name="T91" fmla="*/ 0 h 76"/>
                <a:gd name="T92" fmla="*/ 21 w 95"/>
                <a:gd name="T93" fmla="*/ 0 h 76"/>
                <a:gd name="T94" fmla="*/ 21 w 95"/>
                <a:gd name="T95" fmla="*/ 0 h 76"/>
                <a:gd name="T96" fmla="*/ 21 w 95"/>
                <a:gd name="T97" fmla="*/ 0 h 76"/>
                <a:gd name="T98" fmla="*/ 21 w 95"/>
                <a:gd name="T99" fmla="*/ 0 h 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5"/>
                <a:gd name="T151" fmla="*/ 0 h 76"/>
                <a:gd name="T152" fmla="*/ 95 w 95"/>
                <a:gd name="T153" fmla="*/ 76 h 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5" h="76">
                  <a:moveTo>
                    <a:pt x="87" y="0"/>
                  </a:moveTo>
                  <a:lnTo>
                    <a:pt x="89" y="6"/>
                  </a:lnTo>
                  <a:lnTo>
                    <a:pt x="89" y="12"/>
                  </a:lnTo>
                  <a:lnTo>
                    <a:pt x="86" y="16"/>
                  </a:lnTo>
                  <a:lnTo>
                    <a:pt x="80" y="18"/>
                  </a:lnTo>
                  <a:lnTo>
                    <a:pt x="72" y="18"/>
                  </a:lnTo>
                  <a:lnTo>
                    <a:pt x="65" y="18"/>
                  </a:lnTo>
                  <a:lnTo>
                    <a:pt x="56" y="18"/>
                  </a:lnTo>
                  <a:lnTo>
                    <a:pt x="50" y="18"/>
                  </a:lnTo>
                  <a:lnTo>
                    <a:pt x="48" y="18"/>
                  </a:lnTo>
                  <a:lnTo>
                    <a:pt x="44" y="16"/>
                  </a:lnTo>
                  <a:lnTo>
                    <a:pt x="43" y="14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9" y="24"/>
                  </a:lnTo>
                  <a:lnTo>
                    <a:pt x="1" y="37"/>
                  </a:lnTo>
                  <a:lnTo>
                    <a:pt x="0" y="55"/>
                  </a:lnTo>
                  <a:lnTo>
                    <a:pt x="7" y="70"/>
                  </a:lnTo>
                  <a:lnTo>
                    <a:pt x="16" y="74"/>
                  </a:lnTo>
                  <a:lnTo>
                    <a:pt x="26" y="76"/>
                  </a:lnTo>
                  <a:lnTo>
                    <a:pt x="37" y="74"/>
                  </a:lnTo>
                  <a:lnTo>
                    <a:pt x="46" y="70"/>
                  </a:lnTo>
                  <a:lnTo>
                    <a:pt x="56" y="67"/>
                  </a:lnTo>
                  <a:lnTo>
                    <a:pt x="65" y="61"/>
                  </a:lnTo>
                  <a:lnTo>
                    <a:pt x="74" y="55"/>
                  </a:lnTo>
                  <a:lnTo>
                    <a:pt x="82" y="47"/>
                  </a:lnTo>
                  <a:lnTo>
                    <a:pt x="89" y="35"/>
                  </a:lnTo>
                  <a:lnTo>
                    <a:pt x="95" y="24"/>
                  </a:lnTo>
                  <a:lnTo>
                    <a:pt x="95" y="1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1" name="Freeform 74"/>
            <p:cNvSpPr>
              <a:spLocks/>
            </p:cNvSpPr>
            <p:nvPr/>
          </p:nvSpPr>
          <p:spPr bwMode="auto">
            <a:xfrm>
              <a:off x="5421" y="3467"/>
              <a:ext cx="15" cy="65"/>
            </a:xfrm>
            <a:custGeom>
              <a:avLst/>
              <a:gdLst>
                <a:gd name="T0" fmla="*/ 8 w 30"/>
                <a:gd name="T1" fmla="*/ 0 h 131"/>
                <a:gd name="T2" fmla="*/ 7 w 30"/>
                <a:gd name="T3" fmla="*/ 8 h 131"/>
                <a:gd name="T4" fmla="*/ 5 w 30"/>
                <a:gd name="T5" fmla="*/ 16 h 131"/>
                <a:gd name="T6" fmla="*/ 3 w 30"/>
                <a:gd name="T7" fmla="*/ 24 h 131"/>
                <a:gd name="T8" fmla="*/ 0 w 30"/>
                <a:gd name="T9" fmla="*/ 31 h 131"/>
                <a:gd name="T10" fmla="*/ 0 w 30"/>
                <a:gd name="T11" fmla="*/ 32 h 131"/>
                <a:gd name="T12" fmla="*/ 1 w 30"/>
                <a:gd name="T13" fmla="*/ 32 h 131"/>
                <a:gd name="T14" fmla="*/ 1 w 30"/>
                <a:gd name="T15" fmla="*/ 32 h 131"/>
                <a:gd name="T16" fmla="*/ 2 w 30"/>
                <a:gd name="T17" fmla="*/ 32 h 131"/>
                <a:gd name="T18" fmla="*/ 5 w 30"/>
                <a:gd name="T19" fmla="*/ 24 h 131"/>
                <a:gd name="T20" fmla="*/ 7 w 30"/>
                <a:gd name="T21" fmla="*/ 16 h 131"/>
                <a:gd name="T22" fmla="*/ 8 w 30"/>
                <a:gd name="T23" fmla="*/ 8 h 131"/>
                <a:gd name="T24" fmla="*/ 8 w 30"/>
                <a:gd name="T25" fmla="*/ 0 h 131"/>
                <a:gd name="T26" fmla="*/ 8 w 30"/>
                <a:gd name="T27" fmla="*/ 0 h 131"/>
                <a:gd name="T28" fmla="*/ 8 w 30"/>
                <a:gd name="T29" fmla="*/ 0 h 131"/>
                <a:gd name="T30" fmla="*/ 8 w 30"/>
                <a:gd name="T31" fmla="*/ 0 h 131"/>
                <a:gd name="T32" fmla="*/ 8 w 30"/>
                <a:gd name="T33" fmla="*/ 0 h 131"/>
                <a:gd name="T34" fmla="*/ 8 w 30"/>
                <a:gd name="T35" fmla="*/ 0 h 1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131"/>
                <a:gd name="T56" fmla="*/ 30 w 30"/>
                <a:gd name="T57" fmla="*/ 131 h 1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131">
                  <a:moveTo>
                    <a:pt x="30" y="2"/>
                  </a:moveTo>
                  <a:lnTo>
                    <a:pt x="26" y="33"/>
                  </a:lnTo>
                  <a:lnTo>
                    <a:pt x="20" y="65"/>
                  </a:lnTo>
                  <a:lnTo>
                    <a:pt x="11" y="96"/>
                  </a:lnTo>
                  <a:lnTo>
                    <a:pt x="0" y="127"/>
                  </a:lnTo>
                  <a:lnTo>
                    <a:pt x="0" y="131"/>
                  </a:lnTo>
                  <a:lnTo>
                    <a:pt x="2" y="131"/>
                  </a:lnTo>
                  <a:lnTo>
                    <a:pt x="3" y="131"/>
                  </a:lnTo>
                  <a:lnTo>
                    <a:pt x="7" y="129"/>
                  </a:lnTo>
                  <a:lnTo>
                    <a:pt x="18" y="98"/>
                  </a:lnTo>
                  <a:lnTo>
                    <a:pt x="26" y="67"/>
                  </a:lnTo>
                  <a:lnTo>
                    <a:pt x="30" y="33"/>
                  </a:lnTo>
                  <a:lnTo>
                    <a:pt x="30" y="0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2" name="Freeform 75"/>
            <p:cNvSpPr>
              <a:spLocks/>
            </p:cNvSpPr>
            <p:nvPr/>
          </p:nvSpPr>
          <p:spPr bwMode="auto">
            <a:xfrm>
              <a:off x="5436" y="3428"/>
              <a:ext cx="26" cy="48"/>
            </a:xfrm>
            <a:custGeom>
              <a:avLst/>
              <a:gdLst>
                <a:gd name="T0" fmla="*/ 0 w 52"/>
                <a:gd name="T1" fmla="*/ 24 h 98"/>
                <a:gd name="T2" fmla="*/ 3 w 52"/>
                <a:gd name="T3" fmla="*/ 21 h 98"/>
                <a:gd name="T4" fmla="*/ 5 w 52"/>
                <a:gd name="T5" fmla="*/ 18 h 98"/>
                <a:gd name="T6" fmla="*/ 7 w 52"/>
                <a:gd name="T7" fmla="*/ 16 h 98"/>
                <a:gd name="T8" fmla="*/ 9 w 52"/>
                <a:gd name="T9" fmla="*/ 13 h 98"/>
                <a:gd name="T10" fmla="*/ 11 w 52"/>
                <a:gd name="T11" fmla="*/ 10 h 98"/>
                <a:gd name="T12" fmla="*/ 12 w 52"/>
                <a:gd name="T13" fmla="*/ 7 h 98"/>
                <a:gd name="T14" fmla="*/ 13 w 52"/>
                <a:gd name="T15" fmla="*/ 4 h 98"/>
                <a:gd name="T16" fmla="*/ 13 w 52"/>
                <a:gd name="T17" fmla="*/ 0 h 98"/>
                <a:gd name="T18" fmla="*/ 13 w 52"/>
                <a:gd name="T19" fmla="*/ 0 h 98"/>
                <a:gd name="T20" fmla="*/ 13 w 52"/>
                <a:gd name="T21" fmla="*/ 0 h 98"/>
                <a:gd name="T22" fmla="*/ 12 w 52"/>
                <a:gd name="T23" fmla="*/ 0 h 98"/>
                <a:gd name="T24" fmla="*/ 12 w 52"/>
                <a:gd name="T25" fmla="*/ 0 h 98"/>
                <a:gd name="T26" fmla="*/ 10 w 52"/>
                <a:gd name="T27" fmla="*/ 1 h 98"/>
                <a:gd name="T28" fmla="*/ 9 w 52"/>
                <a:gd name="T29" fmla="*/ 3 h 98"/>
                <a:gd name="T30" fmla="*/ 7 w 52"/>
                <a:gd name="T31" fmla="*/ 6 h 98"/>
                <a:gd name="T32" fmla="*/ 7 w 52"/>
                <a:gd name="T33" fmla="*/ 8 h 98"/>
                <a:gd name="T34" fmla="*/ 6 w 52"/>
                <a:gd name="T35" fmla="*/ 12 h 98"/>
                <a:gd name="T36" fmla="*/ 3 w 52"/>
                <a:gd name="T37" fmla="*/ 16 h 98"/>
                <a:gd name="T38" fmla="*/ 2 w 52"/>
                <a:gd name="T39" fmla="*/ 20 h 98"/>
                <a:gd name="T40" fmla="*/ 0 w 52"/>
                <a:gd name="T41" fmla="*/ 23 h 98"/>
                <a:gd name="T42" fmla="*/ 0 w 52"/>
                <a:gd name="T43" fmla="*/ 24 h 98"/>
                <a:gd name="T44" fmla="*/ 0 w 52"/>
                <a:gd name="T45" fmla="*/ 24 h 98"/>
                <a:gd name="T46" fmla="*/ 0 w 52"/>
                <a:gd name="T47" fmla="*/ 24 h 98"/>
                <a:gd name="T48" fmla="*/ 0 w 52"/>
                <a:gd name="T49" fmla="*/ 24 h 98"/>
                <a:gd name="T50" fmla="*/ 0 w 52"/>
                <a:gd name="T51" fmla="*/ 24 h 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98"/>
                <a:gd name="T80" fmla="*/ 52 w 52"/>
                <a:gd name="T81" fmla="*/ 98 h 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98">
                  <a:moveTo>
                    <a:pt x="0" y="98"/>
                  </a:moveTo>
                  <a:lnTo>
                    <a:pt x="9" y="88"/>
                  </a:lnTo>
                  <a:lnTo>
                    <a:pt x="18" y="76"/>
                  </a:lnTo>
                  <a:lnTo>
                    <a:pt x="26" y="65"/>
                  </a:lnTo>
                  <a:lnTo>
                    <a:pt x="33" y="53"/>
                  </a:lnTo>
                  <a:lnTo>
                    <a:pt x="41" y="41"/>
                  </a:lnTo>
                  <a:lnTo>
                    <a:pt x="48" y="30"/>
                  </a:lnTo>
                  <a:lnTo>
                    <a:pt x="52" y="1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39" y="4"/>
                  </a:lnTo>
                  <a:lnTo>
                    <a:pt x="33" y="14"/>
                  </a:lnTo>
                  <a:lnTo>
                    <a:pt x="29" y="26"/>
                  </a:lnTo>
                  <a:lnTo>
                    <a:pt x="28" y="35"/>
                  </a:lnTo>
                  <a:lnTo>
                    <a:pt x="22" y="51"/>
                  </a:lnTo>
                  <a:lnTo>
                    <a:pt x="15" y="67"/>
                  </a:lnTo>
                  <a:lnTo>
                    <a:pt x="7" y="82"/>
                  </a:lnTo>
                  <a:lnTo>
                    <a:pt x="0" y="9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3" name="Freeform 76"/>
            <p:cNvSpPr>
              <a:spLocks/>
            </p:cNvSpPr>
            <p:nvPr/>
          </p:nvSpPr>
          <p:spPr bwMode="auto">
            <a:xfrm>
              <a:off x="5100" y="3484"/>
              <a:ext cx="308" cy="93"/>
            </a:xfrm>
            <a:custGeom>
              <a:avLst/>
              <a:gdLst>
                <a:gd name="T0" fmla="*/ 5 w 615"/>
                <a:gd name="T1" fmla="*/ 6 h 185"/>
                <a:gd name="T2" fmla="*/ 14 w 615"/>
                <a:gd name="T3" fmla="*/ 14 h 185"/>
                <a:gd name="T4" fmla="*/ 24 w 615"/>
                <a:gd name="T5" fmla="*/ 20 h 185"/>
                <a:gd name="T6" fmla="*/ 35 w 615"/>
                <a:gd name="T7" fmla="*/ 23 h 185"/>
                <a:gd name="T8" fmla="*/ 46 w 615"/>
                <a:gd name="T9" fmla="*/ 26 h 185"/>
                <a:gd name="T10" fmla="*/ 58 w 615"/>
                <a:gd name="T11" fmla="*/ 28 h 185"/>
                <a:gd name="T12" fmla="*/ 70 w 615"/>
                <a:gd name="T13" fmla="*/ 30 h 185"/>
                <a:gd name="T14" fmla="*/ 82 w 615"/>
                <a:gd name="T15" fmla="*/ 33 h 185"/>
                <a:gd name="T16" fmla="*/ 95 w 615"/>
                <a:gd name="T17" fmla="*/ 38 h 185"/>
                <a:gd name="T18" fmla="*/ 112 w 615"/>
                <a:gd name="T19" fmla="*/ 44 h 185"/>
                <a:gd name="T20" fmla="*/ 130 w 615"/>
                <a:gd name="T21" fmla="*/ 47 h 185"/>
                <a:gd name="T22" fmla="*/ 147 w 615"/>
                <a:gd name="T23" fmla="*/ 45 h 185"/>
                <a:gd name="T24" fmla="*/ 154 w 615"/>
                <a:gd name="T25" fmla="*/ 39 h 185"/>
                <a:gd name="T26" fmla="*/ 154 w 615"/>
                <a:gd name="T27" fmla="*/ 37 h 185"/>
                <a:gd name="T28" fmla="*/ 149 w 615"/>
                <a:gd name="T29" fmla="*/ 39 h 185"/>
                <a:gd name="T30" fmla="*/ 139 w 615"/>
                <a:gd name="T31" fmla="*/ 41 h 185"/>
                <a:gd name="T32" fmla="*/ 129 w 615"/>
                <a:gd name="T33" fmla="*/ 41 h 185"/>
                <a:gd name="T34" fmla="*/ 120 w 615"/>
                <a:gd name="T35" fmla="*/ 39 h 185"/>
                <a:gd name="T36" fmla="*/ 110 w 615"/>
                <a:gd name="T37" fmla="*/ 37 h 185"/>
                <a:gd name="T38" fmla="*/ 100 w 615"/>
                <a:gd name="T39" fmla="*/ 34 h 185"/>
                <a:gd name="T40" fmla="*/ 91 w 615"/>
                <a:gd name="T41" fmla="*/ 30 h 185"/>
                <a:gd name="T42" fmla="*/ 81 w 615"/>
                <a:gd name="T43" fmla="*/ 27 h 185"/>
                <a:gd name="T44" fmla="*/ 72 w 615"/>
                <a:gd name="T45" fmla="*/ 24 h 185"/>
                <a:gd name="T46" fmla="*/ 61 w 615"/>
                <a:gd name="T47" fmla="*/ 22 h 185"/>
                <a:gd name="T48" fmla="*/ 51 w 615"/>
                <a:gd name="T49" fmla="*/ 21 h 185"/>
                <a:gd name="T50" fmla="*/ 41 w 615"/>
                <a:gd name="T51" fmla="*/ 20 h 185"/>
                <a:gd name="T52" fmla="*/ 31 w 615"/>
                <a:gd name="T53" fmla="*/ 18 h 185"/>
                <a:gd name="T54" fmla="*/ 22 w 615"/>
                <a:gd name="T55" fmla="*/ 16 h 185"/>
                <a:gd name="T56" fmla="*/ 13 w 615"/>
                <a:gd name="T57" fmla="*/ 12 h 185"/>
                <a:gd name="T58" fmla="*/ 4 w 615"/>
                <a:gd name="T59" fmla="*/ 5 h 185"/>
                <a:gd name="T60" fmla="*/ 0 w 615"/>
                <a:gd name="T61" fmla="*/ 0 h 185"/>
                <a:gd name="T62" fmla="*/ 0 w 615"/>
                <a:gd name="T63" fmla="*/ 1 h 185"/>
                <a:gd name="T64" fmla="*/ 0 w 615"/>
                <a:gd name="T65" fmla="*/ 1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5"/>
                <a:gd name="T100" fmla="*/ 0 h 185"/>
                <a:gd name="T101" fmla="*/ 615 w 615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5" h="185">
                  <a:moveTo>
                    <a:pt x="0" y="2"/>
                  </a:moveTo>
                  <a:lnTo>
                    <a:pt x="17" y="24"/>
                  </a:lnTo>
                  <a:lnTo>
                    <a:pt x="34" y="41"/>
                  </a:lnTo>
                  <a:lnTo>
                    <a:pt x="53" y="55"/>
                  </a:lnTo>
                  <a:lnTo>
                    <a:pt x="73" y="67"/>
                  </a:lnTo>
                  <a:lnTo>
                    <a:pt x="94" y="78"/>
                  </a:lnTo>
                  <a:lnTo>
                    <a:pt x="114" y="86"/>
                  </a:lnTo>
                  <a:lnTo>
                    <a:pt x="137" y="92"/>
                  </a:lnTo>
                  <a:lnTo>
                    <a:pt x="161" y="98"/>
                  </a:lnTo>
                  <a:lnTo>
                    <a:pt x="184" y="104"/>
                  </a:lnTo>
                  <a:lnTo>
                    <a:pt x="208" y="108"/>
                  </a:lnTo>
                  <a:lnTo>
                    <a:pt x="230" y="111"/>
                  </a:lnTo>
                  <a:lnTo>
                    <a:pt x="255" y="115"/>
                  </a:lnTo>
                  <a:lnTo>
                    <a:pt x="279" y="119"/>
                  </a:lnTo>
                  <a:lnTo>
                    <a:pt x="301" y="125"/>
                  </a:lnTo>
                  <a:lnTo>
                    <a:pt x="326" y="131"/>
                  </a:lnTo>
                  <a:lnTo>
                    <a:pt x="348" y="139"/>
                  </a:lnTo>
                  <a:lnTo>
                    <a:pt x="378" y="150"/>
                  </a:lnTo>
                  <a:lnTo>
                    <a:pt x="410" y="162"/>
                  </a:lnTo>
                  <a:lnTo>
                    <a:pt x="445" y="174"/>
                  </a:lnTo>
                  <a:lnTo>
                    <a:pt x="481" y="182"/>
                  </a:lnTo>
                  <a:lnTo>
                    <a:pt x="518" y="185"/>
                  </a:lnTo>
                  <a:lnTo>
                    <a:pt x="552" y="185"/>
                  </a:lnTo>
                  <a:lnTo>
                    <a:pt x="586" y="178"/>
                  </a:lnTo>
                  <a:lnTo>
                    <a:pt x="614" y="160"/>
                  </a:lnTo>
                  <a:lnTo>
                    <a:pt x="615" y="156"/>
                  </a:lnTo>
                  <a:lnTo>
                    <a:pt x="615" y="150"/>
                  </a:lnTo>
                  <a:lnTo>
                    <a:pt x="615" y="146"/>
                  </a:lnTo>
                  <a:lnTo>
                    <a:pt x="612" y="146"/>
                  </a:lnTo>
                  <a:lnTo>
                    <a:pt x="593" y="154"/>
                  </a:lnTo>
                  <a:lnTo>
                    <a:pt x="572" y="160"/>
                  </a:lnTo>
                  <a:lnTo>
                    <a:pt x="554" y="162"/>
                  </a:lnTo>
                  <a:lnTo>
                    <a:pt x="535" y="164"/>
                  </a:lnTo>
                  <a:lnTo>
                    <a:pt x="515" y="162"/>
                  </a:lnTo>
                  <a:lnTo>
                    <a:pt x="496" y="160"/>
                  </a:lnTo>
                  <a:lnTo>
                    <a:pt x="477" y="156"/>
                  </a:lnTo>
                  <a:lnTo>
                    <a:pt x="457" y="152"/>
                  </a:lnTo>
                  <a:lnTo>
                    <a:pt x="438" y="146"/>
                  </a:lnTo>
                  <a:lnTo>
                    <a:pt x="419" y="139"/>
                  </a:lnTo>
                  <a:lnTo>
                    <a:pt x="399" y="133"/>
                  </a:lnTo>
                  <a:lnTo>
                    <a:pt x="380" y="125"/>
                  </a:lnTo>
                  <a:lnTo>
                    <a:pt x="361" y="119"/>
                  </a:lnTo>
                  <a:lnTo>
                    <a:pt x="343" y="111"/>
                  </a:lnTo>
                  <a:lnTo>
                    <a:pt x="324" y="106"/>
                  </a:lnTo>
                  <a:lnTo>
                    <a:pt x="305" y="100"/>
                  </a:lnTo>
                  <a:lnTo>
                    <a:pt x="285" y="94"/>
                  </a:lnTo>
                  <a:lnTo>
                    <a:pt x="264" y="90"/>
                  </a:lnTo>
                  <a:lnTo>
                    <a:pt x="243" y="88"/>
                  </a:lnTo>
                  <a:lnTo>
                    <a:pt x="223" y="86"/>
                  </a:lnTo>
                  <a:lnTo>
                    <a:pt x="202" y="84"/>
                  </a:lnTo>
                  <a:lnTo>
                    <a:pt x="184" y="82"/>
                  </a:lnTo>
                  <a:lnTo>
                    <a:pt x="163" y="78"/>
                  </a:lnTo>
                  <a:lnTo>
                    <a:pt x="143" y="76"/>
                  </a:lnTo>
                  <a:lnTo>
                    <a:pt x="124" y="72"/>
                  </a:lnTo>
                  <a:lnTo>
                    <a:pt x="105" y="69"/>
                  </a:lnTo>
                  <a:lnTo>
                    <a:pt x="86" y="63"/>
                  </a:lnTo>
                  <a:lnTo>
                    <a:pt x="68" y="55"/>
                  </a:lnTo>
                  <a:lnTo>
                    <a:pt x="49" y="45"/>
                  </a:lnTo>
                  <a:lnTo>
                    <a:pt x="32" y="32"/>
                  </a:lnTo>
                  <a:lnTo>
                    <a:pt x="15" y="18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4" name="Freeform 77"/>
            <p:cNvSpPr>
              <a:spLocks/>
            </p:cNvSpPr>
            <p:nvPr/>
          </p:nvSpPr>
          <p:spPr bwMode="auto">
            <a:xfrm>
              <a:off x="4619" y="2387"/>
              <a:ext cx="420" cy="710"/>
            </a:xfrm>
            <a:custGeom>
              <a:avLst/>
              <a:gdLst>
                <a:gd name="T0" fmla="*/ 0 w 839"/>
                <a:gd name="T1" fmla="*/ 12 h 1421"/>
                <a:gd name="T2" fmla="*/ 3 w 839"/>
                <a:gd name="T3" fmla="*/ 38 h 1421"/>
                <a:gd name="T4" fmla="*/ 8 w 839"/>
                <a:gd name="T5" fmla="*/ 64 h 1421"/>
                <a:gd name="T6" fmla="*/ 15 w 839"/>
                <a:gd name="T7" fmla="*/ 88 h 1421"/>
                <a:gd name="T8" fmla="*/ 22 w 839"/>
                <a:gd name="T9" fmla="*/ 113 h 1421"/>
                <a:gd name="T10" fmla="*/ 30 w 839"/>
                <a:gd name="T11" fmla="*/ 137 h 1421"/>
                <a:gd name="T12" fmla="*/ 39 w 839"/>
                <a:gd name="T13" fmla="*/ 160 h 1421"/>
                <a:gd name="T14" fmla="*/ 50 w 839"/>
                <a:gd name="T15" fmla="*/ 183 h 1421"/>
                <a:gd name="T16" fmla="*/ 63 w 839"/>
                <a:gd name="T17" fmla="*/ 205 h 1421"/>
                <a:gd name="T18" fmla="*/ 80 w 839"/>
                <a:gd name="T19" fmla="*/ 226 h 1421"/>
                <a:gd name="T20" fmla="*/ 98 w 839"/>
                <a:gd name="T21" fmla="*/ 244 h 1421"/>
                <a:gd name="T22" fmla="*/ 118 w 839"/>
                <a:gd name="T23" fmla="*/ 262 h 1421"/>
                <a:gd name="T24" fmla="*/ 133 w 839"/>
                <a:gd name="T25" fmla="*/ 275 h 1421"/>
                <a:gd name="T26" fmla="*/ 144 w 839"/>
                <a:gd name="T27" fmla="*/ 285 h 1421"/>
                <a:gd name="T28" fmla="*/ 154 w 839"/>
                <a:gd name="T29" fmla="*/ 295 h 1421"/>
                <a:gd name="T30" fmla="*/ 164 w 839"/>
                <a:gd name="T31" fmla="*/ 306 h 1421"/>
                <a:gd name="T32" fmla="*/ 175 w 839"/>
                <a:gd name="T33" fmla="*/ 316 h 1421"/>
                <a:gd name="T34" fmla="*/ 184 w 839"/>
                <a:gd name="T35" fmla="*/ 327 h 1421"/>
                <a:gd name="T36" fmla="*/ 194 w 839"/>
                <a:gd name="T37" fmla="*/ 338 h 1421"/>
                <a:gd name="T38" fmla="*/ 204 w 839"/>
                <a:gd name="T39" fmla="*/ 349 h 1421"/>
                <a:gd name="T40" fmla="*/ 209 w 839"/>
                <a:gd name="T41" fmla="*/ 355 h 1421"/>
                <a:gd name="T42" fmla="*/ 210 w 839"/>
                <a:gd name="T43" fmla="*/ 354 h 1421"/>
                <a:gd name="T44" fmla="*/ 203 w 839"/>
                <a:gd name="T45" fmla="*/ 343 h 1421"/>
                <a:gd name="T46" fmla="*/ 187 w 839"/>
                <a:gd name="T47" fmla="*/ 323 h 1421"/>
                <a:gd name="T48" fmla="*/ 171 w 839"/>
                <a:gd name="T49" fmla="*/ 304 h 1421"/>
                <a:gd name="T50" fmla="*/ 155 w 839"/>
                <a:gd name="T51" fmla="*/ 286 h 1421"/>
                <a:gd name="T52" fmla="*/ 138 w 839"/>
                <a:gd name="T53" fmla="*/ 267 h 1421"/>
                <a:gd name="T54" fmla="*/ 122 w 839"/>
                <a:gd name="T55" fmla="*/ 249 h 1421"/>
                <a:gd name="T56" fmla="*/ 105 w 839"/>
                <a:gd name="T57" fmla="*/ 230 h 1421"/>
                <a:gd name="T58" fmla="*/ 90 w 839"/>
                <a:gd name="T59" fmla="*/ 211 h 1421"/>
                <a:gd name="T60" fmla="*/ 75 w 839"/>
                <a:gd name="T61" fmla="*/ 191 h 1421"/>
                <a:gd name="T62" fmla="*/ 61 w 839"/>
                <a:gd name="T63" fmla="*/ 169 h 1421"/>
                <a:gd name="T64" fmla="*/ 48 w 839"/>
                <a:gd name="T65" fmla="*/ 146 h 1421"/>
                <a:gd name="T66" fmla="*/ 37 w 839"/>
                <a:gd name="T67" fmla="*/ 122 h 1421"/>
                <a:gd name="T68" fmla="*/ 26 w 839"/>
                <a:gd name="T69" fmla="*/ 97 h 1421"/>
                <a:gd name="T70" fmla="*/ 15 w 839"/>
                <a:gd name="T71" fmla="*/ 70 h 1421"/>
                <a:gd name="T72" fmla="*/ 7 w 839"/>
                <a:gd name="T73" fmla="*/ 42 h 1421"/>
                <a:gd name="T74" fmla="*/ 2 w 839"/>
                <a:gd name="T75" fmla="*/ 14 h 1421"/>
                <a:gd name="T76" fmla="*/ 1 w 839"/>
                <a:gd name="T77" fmla="*/ 0 h 1421"/>
                <a:gd name="T78" fmla="*/ 0 w 839"/>
                <a:gd name="T79" fmla="*/ 0 h 1421"/>
                <a:gd name="T80" fmla="*/ 0 w 839"/>
                <a:gd name="T81" fmla="*/ 0 h 14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39"/>
                <a:gd name="T124" fmla="*/ 0 h 1421"/>
                <a:gd name="T125" fmla="*/ 839 w 839"/>
                <a:gd name="T126" fmla="*/ 1421 h 14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39" h="1421">
                  <a:moveTo>
                    <a:pt x="0" y="0"/>
                  </a:moveTo>
                  <a:lnTo>
                    <a:pt x="0" y="51"/>
                  </a:lnTo>
                  <a:lnTo>
                    <a:pt x="3" y="104"/>
                  </a:lnTo>
                  <a:lnTo>
                    <a:pt x="11" y="154"/>
                  </a:lnTo>
                  <a:lnTo>
                    <a:pt x="20" y="205"/>
                  </a:lnTo>
                  <a:lnTo>
                    <a:pt x="32" y="256"/>
                  </a:lnTo>
                  <a:lnTo>
                    <a:pt x="43" y="304"/>
                  </a:lnTo>
                  <a:lnTo>
                    <a:pt x="58" y="355"/>
                  </a:lnTo>
                  <a:lnTo>
                    <a:pt x="71" y="406"/>
                  </a:lnTo>
                  <a:lnTo>
                    <a:pt x="86" y="454"/>
                  </a:lnTo>
                  <a:lnTo>
                    <a:pt x="101" y="503"/>
                  </a:lnTo>
                  <a:lnTo>
                    <a:pt x="118" y="550"/>
                  </a:lnTo>
                  <a:lnTo>
                    <a:pt x="136" y="597"/>
                  </a:lnTo>
                  <a:lnTo>
                    <a:pt x="155" y="643"/>
                  </a:lnTo>
                  <a:lnTo>
                    <a:pt x="175" y="688"/>
                  </a:lnTo>
                  <a:lnTo>
                    <a:pt x="198" y="733"/>
                  </a:lnTo>
                  <a:lnTo>
                    <a:pt x="222" y="778"/>
                  </a:lnTo>
                  <a:lnTo>
                    <a:pt x="250" y="823"/>
                  </a:lnTo>
                  <a:lnTo>
                    <a:pt x="282" y="864"/>
                  </a:lnTo>
                  <a:lnTo>
                    <a:pt x="318" y="904"/>
                  </a:lnTo>
                  <a:lnTo>
                    <a:pt x="353" y="941"/>
                  </a:lnTo>
                  <a:lnTo>
                    <a:pt x="390" y="978"/>
                  </a:lnTo>
                  <a:lnTo>
                    <a:pt x="430" y="1016"/>
                  </a:lnTo>
                  <a:lnTo>
                    <a:pt x="469" y="1051"/>
                  </a:lnTo>
                  <a:lnTo>
                    <a:pt x="508" y="1084"/>
                  </a:lnTo>
                  <a:lnTo>
                    <a:pt x="531" y="1103"/>
                  </a:lnTo>
                  <a:lnTo>
                    <a:pt x="551" y="1123"/>
                  </a:lnTo>
                  <a:lnTo>
                    <a:pt x="574" y="1142"/>
                  </a:lnTo>
                  <a:lnTo>
                    <a:pt x="594" y="1162"/>
                  </a:lnTo>
                  <a:lnTo>
                    <a:pt x="615" y="1183"/>
                  </a:lnTo>
                  <a:lnTo>
                    <a:pt x="635" y="1203"/>
                  </a:lnTo>
                  <a:lnTo>
                    <a:pt x="656" y="1224"/>
                  </a:lnTo>
                  <a:lnTo>
                    <a:pt x="676" y="1245"/>
                  </a:lnTo>
                  <a:lnTo>
                    <a:pt x="697" y="1267"/>
                  </a:lnTo>
                  <a:lnTo>
                    <a:pt x="718" y="1288"/>
                  </a:lnTo>
                  <a:lnTo>
                    <a:pt x="736" y="1310"/>
                  </a:lnTo>
                  <a:lnTo>
                    <a:pt x="755" y="1331"/>
                  </a:lnTo>
                  <a:lnTo>
                    <a:pt x="776" y="1353"/>
                  </a:lnTo>
                  <a:lnTo>
                    <a:pt x="794" y="1376"/>
                  </a:lnTo>
                  <a:lnTo>
                    <a:pt x="813" y="1397"/>
                  </a:lnTo>
                  <a:lnTo>
                    <a:pt x="832" y="1421"/>
                  </a:lnTo>
                  <a:lnTo>
                    <a:pt x="833" y="1421"/>
                  </a:lnTo>
                  <a:lnTo>
                    <a:pt x="837" y="1419"/>
                  </a:lnTo>
                  <a:lnTo>
                    <a:pt x="839" y="1417"/>
                  </a:lnTo>
                  <a:lnTo>
                    <a:pt x="839" y="1415"/>
                  </a:lnTo>
                  <a:lnTo>
                    <a:pt x="809" y="1374"/>
                  </a:lnTo>
                  <a:lnTo>
                    <a:pt x="779" y="1335"/>
                  </a:lnTo>
                  <a:lnTo>
                    <a:pt x="747" y="1294"/>
                  </a:lnTo>
                  <a:lnTo>
                    <a:pt x="716" y="1257"/>
                  </a:lnTo>
                  <a:lnTo>
                    <a:pt x="684" y="1218"/>
                  </a:lnTo>
                  <a:lnTo>
                    <a:pt x="652" y="1181"/>
                  </a:lnTo>
                  <a:lnTo>
                    <a:pt x="618" y="1144"/>
                  </a:lnTo>
                  <a:lnTo>
                    <a:pt x="585" y="1107"/>
                  </a:lnTo>
                  <a:lnTo>
                    <a:pt x="551" y="1070"/>
                  </a:lnTo>
                  <a:lnTo>
                    <a:pt x="519" y="1033"/>
                  </a:lnTo>
                  <a:lnTo>
                    <a:pt x="486" y="996"/>
                  </a:lnTo>
                  <a:lnTo>
                    <a:pt x="452" y="959"/>
                  </a:lnTo>
                  <a:lnTo>
                    <a:pt x="420" y="922"/>
                  </a:lnTo>
                  <a:lnTo>
                    <a:pt x="389" y="883"/>
                  </a:lnTo>
                  <a:lnTo>
                    <a:pt x="357" y="844"/>
                  </a:lnTo>
                  <a:lnTo>
                    <a:pt x="327" y="805"/>
                  </a:lnTo>
                  <a:lnTo>
                    <a:pt x="297" y="764"/>
                  </a:lnTo>
                  <a:lnTo>
                    <a:pt x="269" y="719"/>
                  </a:lnTo>
                  <a:lnTo>
                    <a:pt x="241" y="676"/>
                  </a:lnTo>
                  <a:lnTo>
                    <a:pt x="217" y="630"/>
                  </a:lnTo>
                  <a:lnTo>
                    <a:pt x="192" y="585"/>
                  </a:lnTo>
                  <a:lnTo>
                    <a:pt x="170" y="538"/>
                  </a:lnTo>
                  <a:lnTo>
                    <a:pt x="147" y="489"/>
                  </a:lnTo>
                  <a:lnTo>
                    <a:pt x="125" y="443"/>
                  </a:lnTo>
                  <a:lnTo>
                    <a:pt x="103" y="390"/>
                  </a:lnTo>
                  <a:lnTo>
                    <a:pt x="80" y="337"/>
                  </a:lnTo>
                  <a:lnTo>
                    <a:pt x="60" y="281"/>
                  </a:lnTo>
                  <a:lnTo>
                    <a:pt x="41" y="226"/>
                  </a:lnTo>
                  <a:lnTo>
                    <a:pt x="26" y="170"/>
                  </a:lnTo>
                  <a:lnTo>
                    <a:pt x="13" y="113"/>
                  </a:lnTo>
                  <a:lnTo>
                    <a:pt x="5" y="57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5" name="Freeform 78"/>
            <p:cNvSpPr>
              <a:spLocks/>
            </p:cNvSpPr>
            <p:nvPr/>
          </p:nvSpPr>
          <p:spPr bwMode="auto">
            <a:xfrm>
              <a:off x="4860" y="2544"/>
              <a:ext cx="178" cy="562"/>
            </a:xfrm>
            <a:custGeom>
              <a:avLst/>
              <a:gdLst>
                <a:gd name="T0" fmla="*/ 0 w 355"/>
                <a:gd name="T1" fmla="*/ 0 h 1124"/>
                <a:gd name="T2" fmla="*/ 10 w 355"/>
                <a:gd name="T3" fmla="*/ 16 h 1124"/>
                <a:gd name="T4" fmla="*/ 19 w 355"/>
                <a:gd name="T5" fmla="*/ 33 h 1124"/>
                <a:gd name="T6" fmla="*/ 26 w 355"/>
                <a:gd name="T7" fmla="*/ 49 h 1124"/>
                <a:gd name="T8" fmla="*/ 32 w 355"/>
                <a:gd name="T9" fmla="*/ 67 h 1124"/>
                <a:gd name="T10" fmla="*/ 38 w 355"/>
                <a:gd name="T11" fmla="*/ 84 h 1124"/>
                <a:gd name="T12" fmla="*/ 42 w 355"/>
                <a:gd name="T13" fmla="*/ 101 h 1124"/>
                <a:gd name="T14" fmla="*/ 46 w 355"/>
                <a:gd name="T15" fmla="*/ 119 h 1124"/>
                <a:gd name="T16" fmla="*/ 50 w 355"/>
                <a:gd name="T17" fmla="*/ 138 h 1124"/>
                <a:gd name="T18" fmla="*/ 53 w 355"/>
                <a:gd name="T19" fmla="*/ 156 h 1124"/>
                <a:gd name="T20" fmla="*/ 56 w 355"/>
                <a:gd name="T21" fmla="*/ 174 h 1124"/>
                <a:gd name="T22" fmla="*/ 60 w 355"/>
                <a:gd name="T23" fmla="*/ 192 h 1124"/>
                <a:gd name="T24" fmla="*/ 64 w 355"/>
                <a:gd name="T25" fmla="*/ 210 h 1124"/>
                <a:gd name="T26" fmla="*/ 69 w 355"/>
                <a:gd name="T27" fmla="*/ 228 h 1124"/>
                <a:gd name="T28" fmla="*/ 74 w 355"/>
                <a:gd name="T29" fmla="*/ 246 h 1124"/>
                <a:gd name="T30" fmla="*/ 80 w 355"/>
                <a:gd name="T31" fmla="*/ 264 h 1124"/>
                <a:gd name="T32" fmla="*/ 88 w 355"/>
                <a:gd name="T33" fmla="*/ 281 h 1124"/>
                <a:gd name="T34" fmla="*/ 88 w 355"/>
                <a:gd name="T35" fmla="*/ 281 h 1124"/>
                <a:gd name="T36" fmla="*/ 89 w 355"/>
                <a:gd name="T37" fmla="*/ 281 h 1124"/>
                <a:gd name="T38" fmla="*/ 89 w 355"/>
                <a:gd name="T39" fmla="*/ 280 h 1124"/>
                <a:gd name="T40" fmla="*/ 89 w 355"/>
                <a:gd name="T41" fmla="*/ 280 h 1124"/>
                <a:gd name="T42" fmla="*/ 82 w 355"/>
                <a:gd name="T43" fmla="*/ 263 h 1124"/>
                <a:gd name="T44" fmla="*/ 77 w 355"/>
                <a:gd name="T45" fmla="*/ 245 h 1124"/>
                <a:gd name="T46" fmla="*/ 71 w 355"/>
                <a:gd name="T47" fmla="*/ 227 h 1124"/>
                <a:gd name="T48" fmla="*/ 67 w 355"/>
                <a:gd name="T49" fmla="*/ 209 h 1124"/>
                <a:gd name="T50" fmla="*/ 63 w 355"/>
                <a:gd name="T51" fmla="*/ 191 h 1124"/>
                <a:gd name="T52" fmla="*/ 59 w 355"/>
                <a:gd name="T53" fmla="*/ 173 h 1124"/>
                <a:gd name="T54" fmla="*/ 56 w 355"/>
                <a:gd name="T55" fmla="*/ 155 h 1124"/>
                <a:gd name="T56" fmla="*/ 52 w 355"/>
                <a:gd name="T57" fmla="*/ 137 h 1124"/>
                <a:gd name="T58" fmla="*/ 48 w 355"/>
                <a:gd name="T59" fmla="*/ 118 h 1124"/>
                <a:gd name="T60" fmla="*/ 44 w 355"/>
                <a:gd name="T61" fmla="*/ 100 h 1124"/>
                <a:gd name="T62" fmla="*/ 39 w 355"/>
                <a:gd name="T63" fmla="*/ 83 h 1124"/>
                <a:gd name="T64" fmla="*/ 33 w 355"/>
                <a:gd name="T65" fmla="*/ 66 h 1124"/>
                <a:gd name="T66" fmla="*/ 27 w 355"/>
                <a:gd name="T67" fmla="*/ 48 h 1124"/>
                <a:gd name="T68" fmla="*/ 20 w 355"/>
                <a:gd name="T69" fmla="*/ 33 h 1124"/>
                <a:gd name="T70" fmla="*/ 11 w 355"/>
                <a:gd name="T71" fmla="*/ 15 h 1124"/>
                <a:gd name="T72" fmla="*/ 0 w 355"/>
                <a:gd name="T73" fmla="*/ 0 h 1124"/>
                <a:gd name="T74" fmla="*/ 0 w 355"/>
                <a:gd name="T75" fmla="*/ 0 h 1124"/>
                <a:gd name="T76" fmla="*/ 0 w 355"/>
                <a:gd name="T77" fmla="*/ 0 h 1124"/>
                <a:gd name="T78" fmla="*/ 0 w 355"/>
                <a:gd name="T79" fmla="*/ 0 h 1124"/>
                <a:gd name="T80" fmla="*/ 0 w 355"/>
                <a:gd name="T81" fmla="*/ 0 h 1124"/>
                <a:gd name="T82" fmla="*/ 0 w 355"/>
                <a:gd name="T83" fmla="*/ 0 h 11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5"/>
                <a:gd name="T127" fmla="*/ 0 h 1124"/>
                <a:gd name="T128" fmla="*/ 355 w 355"/>
                <a:gd name="T129" fmla="*/ 1124 h 11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5" h="1124">
                  <a:moveTo>
                    <a:pt x="0" y="0"/>
                  </a:moveTo>
                  <a:lnTo>
                    <a:pt x="39" y="64"/>
                  </a:lnTo>
                  <a:lnTo>
                    <a:pt x="75" y="131"/>
                  </a:lnTo>
                  <a:lnTo>
                    <a:pt x="103" y="197"/>
                  </a:lnTo>
                  <a:lnTo>
                    <a:pt x="127" y="267"/>
                  </a:lnTo>
                  <a:lnTo>
                    <a:pt x="150" y="337"/>
                  </a:lnTo>
                  <a:lnTo>
                    <a:pt x="166" y="407"/>
                  </a:lnTo>
                  <a:lnTo>
                    <a:pt x="183" y="479"/>
                  </a:lnTo>
                  <a:lnTo>
                    <a:pt x="198" y="551"/>
                  </a:lnTo>
                  <a:lnTo>
                    <a:pt x="211" y="624"/>
                  </a:lnTo>
                  <a:lnTo>
                    <a:pt x="224" y="698"/>
                  </a:lnTo>
                  <a:lnTo>
                    <a:pt x="239" y="770"/>
                  </a:lnTo>
                  <a:lnTo>
                    <a:pt x="256" y="842"/>
                  </a:lnTo>
                  <a:lnTo>
                    <a:pt x="273" y="914"/>
                  </a:lnTo>
                  <a:lnTo>
                    <a:pt x="295" y="984"/>
                  </a:lnTo>
                  <a:lnTo>
                    <a:pt x="320" y="1054"/>
                  </a:lnTo>
                  <a:lnTo>
                    <a:pt x="350" y="1122"/>
                  </a:lnTo>
                  <a:lnTo>
                    <a:pt x="351" y="1124"/>
                  </a:lnTo>
                  <a:lnTo>
                    <a:pt x="353" y="1122"/>
                  </a:lnTo>
                  <a:lnTo>
                    <a:pt x="355" y="1120"/>
                  </a:lnTo>
                  <a:lnTo>
                    <a:pt x="355" y="1118"/>
                  </a:lnTo>
                  <a:lnTo>
                    <a:pt x="327" y="1050"/>
                  </a:lnTo>
                  <a:lnTo>
                    <a:pt x="305" y="980"/>
                  </a:lnTo>
                  <a:lnTo>
                    <a:pt x="284" y="910"/>
                  </a:lnTo>
                  <a:lnTo>
                    <a:pt x="265" y="838"/>
                  </a:lnTo>
                  <a:lnTo>
                    <a:pt x="249" y="766"/>
                  </a:lnTo>
                  <a:lnTo>
                    <a:pt x="234" y="692"/>
                  </a:lnTo>
                  <a:lnTo>
                    <a:pt x="221" y="620"/>
                  </a:lnTo>
                  <a:lnTo>
                    <a:pt x="206" y="548"/>
                  </a:lnTo>
                  <a:lnTo>
                    <a:pt x="191" y="475"/>
                  </a:lnTo>
                  <a:lnTo>
                    <a:pt x="174" y="403"/>
                  </a:lnTo>
                  <a:lnTo>
                    <a:pt x="153" y="333"/>
                  </a:lnTo>
                  <a:lnTo>
                    <a:pt x="131" y="263"/>
                  </a:lnTo>
                  <a:lnTo>
                    <a:pt x="107" y="195"/>
                  </a:lnTo>
                  <a:lnTo>
                    <a:pt x="77" y="129"/>
                  </a:lnTo>
                  <a:lnTo>
                    <a:pt x="41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6" name="Freeform 79"/>
            <p:cNvSpPr>
              <a:spLocks/>
            </p:cNvSpPr>
            <p:nvPr/>
          </p:nvSpPr>
          <p:spPr bwMode="auto">
            <a:xfrm>
              <a:off x="5160" y="2522"/>
              <a:ext cx="140" cy="472"/>
            </a:xfrm>
            <a:custGeom>
              <a:avLst/>
              <a:gdLst>
                <a:gd name="T0" fmla="*/ 0 w 280"/>
                <a:gd name="T1" fmla="*/ 0 h 945"/>
                <a:gd name="T2" fmla="*/ 1 w 280"/>
                <a:gd name="T3" fmla="*/ 15 h 945"/>
                <a:gd name="T4" fmla="*/ 2 w 280"/>
                <a:gd name="T5" fmla="*/ 30 h 945"/>
                <a:gd name="T6" fmla="*/ 5 w 280"/>
                <a:gd name="T7" fmla="*/ 45 h 945"/>
                <a:gd name="T8" fmla="*/ 9 w 280"/>
                <a:gd name="T9" fmla="*/ 59 h 945"/>
                <a:gd name="T10" fmla="*/ 13 w 280"/>
                <a:gd name="T11" fmla="*/ 73 h 945"/>
                <a:gd name="T12" fmla="*/ 19 w 280"/>
                <a:gd name="T13" fmla="*/ 87 h 945"/>
                <a:gd name="T14" fmla="*/ 24 w 280"/>
                <a:gd name="T15" fmla="*/ 101 h 945"/>
                <a:gd name="T16" fmla="*/ 31 w 280"/>
                <a:gd name="T17" fmla="*/ 115 h 945"/>
                <a:gd name="T18" fmla="*/ 35 w 280"/>
                <a:gd name="T19" fmla="*/ 122 h 945"/>
                <a:gd name="T20" fmla="*/ 38 w 280"/>
                <a:gd name="T21" fmla="*/ 130 h 945"/>
                <a:gd name="T22" fmla="*/ 41 w 280"/>
                <a:gd name="T23" fmla="*/ 138 h 945"/>
                <a:gd name="T24" fmla="*/ 45 w 280"/>
                <a:gd name="T25" fmla="*/ 145 h 945"/>
                <a:gd name="T26" fmla="*/ 48 w 280"/>
                <a:gd name="T27" fmla="*/ 153 h 945"/>
                <a:gd name="T28" fmla="*/ 51 w 280"/>
                <a:gd name="T29" fmla="*/ 161 h 945"/>
                <a:gd name="T30" fmla="*/ 53 w 280"/>
                <a:gd name="T31" fmla="*/ 169 h 945"/>
                <a:gd name="T32" fmla="*/ 56 w 280"/>
                <a:gd name="T33" fmla="*/ 177 h 945"/>
                <a:gd name="T34" fmla="*/ 59 w 280"/>
                <a:gd name="T35" fmla="*/ 192 h 945"/>
                <a:gd name="T36" fmla="*/ 61 w 280"/>
                <a:gd name="T37" fmla="*/ 207 h 945"/>
                <a:gd name="T38" fmla="*/ 64 w 280"/>
                <a:gd name="T39" fmla="*/ 221 h 945"/>
                <a:gd name="T40" fmla="*/ 68 w 280"/>
                <a:gd name="T41" fmla="*/ 236 h 945"/>
                <a:gd name="T42" fmla="*/ 69 w 280"/>
                <a:gd name="T43" fmla="*/ 236 h 945"/>
                <a:gd name="T44" fmla="*/ 70 w 280"/>
                <a:gd name="T45" fmla="*/ 236 h 945"/>
                <a:gd name="T46" fmla="*/ 70 w 280"/>
                <a:gd name="T47" fmla="*/ 235 h 945"/>
                <a:gd name="T48" fmla="*/ 70 w 280"/>
                <a:gd name="T49" fmla="*/ 234 h 945"/>
                <a:gd name="T50" fmla="*/ 67 w 280"/>
                <a:gd name="T51" fmla="*/ 220 h 945"/>
                <a:gd name="T52" fmla="*/ 65 w 280"/>
                <a:gd name="T53" fmla="*/ 205 h 945"/>
                <a:gd name="T54" fmla="*/ 63 w 280"/>
                <a:gd name="T55" fmla="*/ 190 h 945"/>
                <a:gd name="T56" fmla="*/ 60 w 280"/>
                <a:gd name="T57" fmla="*/ 175 h 945"/>
                <a:gd name="T58" fmla="*/ 59 w 280"/>
                <a:gd name="T59" fmla="*/ 169 h 945"/>
                <a:gd name="T60" fmla="*/ 57 w 280"/>
                <a:gd name="T61" fmla="*/ 162 h 945"/>
                <a:gd name="T62" fmla="*/ 54 w 280"/>
                <a:gd name="T63" fmla="*/ 157 h 945"/>
                <a:gd name="T64" fmla="*/ 52 w 280"/>
                <a:gd name="T65" fmla="*/ 150 h 945"/>
                <a:gd name="T66" fmla="*/ 49 w 280"/>
                <a:gd name="T67" fmla="*/ 144 h 945"/>
                <a:gd name="T68" fmla="*/ 46 w 280"/>
                <a:gd name="T69" fmla="*/ 139 h 945"/>
                <a:gd name="T70" fmla="*/ 43 w 280"/>
                <a:gd name="T71" fmla="*/ 132 h 945"/>
                <a:gd name="T72" fmla="*/ 40 w 280"/>
                <a:gd name="T73" fmla="*/ 126 h 945"/>
                <a:gd name="T74" fmla="*/ 37 w 280"/>
                <a:gd name="T75" fmla="*/ 120 h 945"/>
                <a:gd name="T76" fmla="*/ 34 w 280"/>
                <a:gd name="T77" fmla="*/ 113 h 945"/>
                <a:gd name="T78" fmla="*/ 30 w 280"/>
                <a:gd name="T79" fmla="*/ 106 h 945"/>
                <a:gd name="T80" fmla="*/ 27 w 280"/>
                <a:gd name="T81" fmla="*/ 99 h 945"/>
                <a:gd name="T82" fmla="*/ 24 w 280"/>
                <a:gd name="T83" fmla="*/ 92 h 945"/>
                <a:gd name="T84" fmla="*/ 21 w 280"/>
                <a:gd name="T85" fmla="*/ 85 h 945"/>
                <a:gd name="T86" fmla="*/ 18 w 280"/>
                <a:gd name="T87" fmla="*/ 78 h 945"/>
                <a:gd name="T88" fmla="*/ 16 w 280"/>
                <a:gd name="T89" fmla="*/ 71 h 945"/>
                <a:gd name="T90" fmla="*/ 13 w 280"/>
                <a:gd name="T91" fmla="*/ 63 h 945"/>
                <a:gd name="T92" fmla="*/ 10 w 280"/>
                <a:gd name="T93" fmla="*/ 55 h 945"/>
                <a:gd name="T94" fmla="*/ 9 w 280"/>
                <a:gd name="T95" fmla="*/ 47 h 945"/>
                <a:gd name="T96" fmla="*/ 6 w 280"/>
                <a:gd name="T97" fmla="*/ 39 h 945"/>
                <a:gd name="T98" fmla="*/ 4 w 280"/>
                <a:gd name="T99" fmla="*/ 29 h 945"/>
                <a:gd name="T100" fmla="*/ 2 w 280"/>
                <a:gd name="T101" fmla="*/ 19 h 945"/>
                <a:gd name="T102" fmla="*/ 1 w 280"/>
                <a:gd name="T103" fmla="*/ 9 h 945"/>
                <a:gd name="T104" fmla="*/ 1 w 280"/>
                <a:gd name="T105" fmla="*/ 0 h 945"/>
                <a:gd name="T106" fmla="*/ 1 w 280"/>
                <a:gd name="T107" fmla="*/ 0 h 945"/>
                <a:gd name="T108" fmla="*/ 1 w 280"/>
                <a:gd name="T109" fmla="*/ 0 h 945"/>
                <a:gd name="T110" fmla="*/ 0 w 280"/>
                <a:gd name="T111" fmla="*/ 0 h 945"/>
                <a:gd name="T112" fmla="*/ 0 w 280"/>
                <a:gd name="T113" fmla="*/ 0 h 945"/>
                <a:gd name="T114" fmla="*/ 0 w 280"/>
                <a:gd name="T115" fmla="*/ 0 h 9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0"/>
                <a:gd name="T175" fmla="*/ 0 h 945"/>
                <a:gd name="T176" fmla="*/ 280 w 280"/>
                <a:gd name="T177" fmla="*/ 945 h 9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0" h="945">
                  <a:moveTo>
                    <a:pt x="0" y="0"/>
                  </a:moveTo>
                  <a:lnTo>
                    <a:pt x="2" y="63"/>
                  </a:lnTo>
                  <a:lnTo>
                    <a:pt x="9" y="123"/>
                  </a:lnTo>
                  <a:lnTo>
                    <a:pt x="21" y="181"/>
                  </a:lnTo>
                  <a:lnTo>
                    <a:pt x="36" y="238"/>
                  </a:lnTo>
                  <a:lnTo>
                    <a:pt x="54" y="293"/>
                  </a:lnTo>
                  <a:lnTo>
                    <a:pt x="77" y="349"/>
                  </a:lnTo>
                  <a:lnTo>
                    <a:pt x="99" y="406"/>
                  </a:lnTo>
                  <a:lnTo>
                    <a:pt x="125" y="462"/>
                  </a:lnTo>
                  <a:lnTo>
                    <a:pt x="138" y="491"/>
                  </a:lnTo>
                  <a:lnTo>
                    <a:pt x="152" y="522"/>
                  </a:lnTo>
                  <a:lnTo>
                    <a:pt x="166" y="554"/>
                  </a:lnTo>
                  <a:lnTo>
                    <a:pt x="180" y="583"/>
                  </a:lnTo>
                  <a:lnTo>
                    <a:pt x="193" y="614"/>
                  </a:lnTo>
                  <a:lnTo>
                    <a:pt x="204" y="645"/>
                  </a:lnTo>
                  <a:lnTo>
                    <a:pt x="215" y="678"/>
                  </a:lnTo>
                  <a:lnTo>
                    <a:pt x="226" y="709"/>
                  </a:lnTo>
                  <a:lnTo>
                    <a:pt x="239" y="768"/>
                  </a:lnTo>
                  <a:lnTo>
                    <a:pt x="247" y="828"/>
                  </a:lnTo>
                  <a:lnTo>
                    <a:pt x="256" y="887"/>
                  </a:lnTo>
                  <a:lnTo>
                    <a:pt x="271" y="945"/>
                  </a:lnTo>
                  <a:lnTo>
                    <a:pt x="273" y="945"/>
                  </a:lnTo>
                  <a:lnTo>
                    <a:pt x="277" y="945"/>
                  </a:lnTo>
                  <a:lnTo>
                    <a:pt x="279" y="941"/>
                  </a:lnTo>
                  <a:lnTo>
                    <a:pt x="280" y="939"/>
                  </a:lnTo>
                  <a:lnTo>
                    <a:pt x="267" y="881"/>
                  </a:lnTo>
                  <a:lnTo>
                    <a:pt x="260" y="821"/>
                  </a:lnTo>
                  <a:lnTo>
                    <a:pt x="254" y="762"/>
                  </a:lnTo>
                  <a:lnTo>
                    <a:pt x="243" y="702"/>
                  </a:lnTo>
                  <a:lnTo>
                    <a:pt x="236" y="676"/>
                  </a:lnTo>
                  <a:lnTo>
                    <a:pt x="228" y="651"/>
                  </a:lnTo>
                  <a:lnTo>
                    <a:pt x="219" y="628"/>
                  </a:lnTo>
                  <a:lnTo>
                    <a:pt x="208" y="602"/>
                  </a:lnTo>
                  <a:lnTo>
                    <a:pt x="196" y="579"/>
                  </a:lnTo>
                  <a:lnTo>
                    <a:pt x="185" y="556"/>
                  </a:lnTo>
                  <a:lnTo>
                    <a:pt x="172" y="530"/>
                  </a:lnTo>
                  <a:lnTo>
                    <a:pt x="161" y="507"/>
                  </a:lnTo>
                  <a:lnTo>
                    <a:pt x="148" y="480"/>
                  </a:lnTo>
                  <a:lnTo>
                    <a:pt x="135" y="452"/>
                  </a:lnTo>
                  <a:lnTo>
                    <a:pt x="123" y="425"/>
                  </a:lnTo>
                  <a:lnTo>
                    <a:pt x="110" y="398"/>
                  </a:lnTo>
                  <a:lnTo>
                    <a:pt x="97" y="370"/>
                  </a:lnTo>
                  <a:lnTo>
                    <a:pt x="86" y="341"/>
                  </a:lnTo>
                  <a:lnTo>
                    <a:pt x="75" y="314"/>
                  </a:lnTo>
                  <a:lnTo>
                    <a:pt x="64" y="285"/>
                  </a:lnTo>
                  <a:lnTo>
                    <a:pt x="52" y="254"/>
                  </a:lnTo>
                  <a:lnTo>
                    <a:pt x="43" y="222"/>
                  </a:lnTo>
                  <a:lnTo>
                    <a:pt x="34" y="191"/>
                  </a:lnTo>
                  <a:lnTo>
                    <a:pt x="24" y="158"/>
                  </a:lnTo>
                  <a:lnTo>
                    <a:pt x="17" y="119"/>
                  </a:lnTo>
                  <a:lnTo>
                    <a:pt x="9" y="78"/>
                  </a:lnTo>
                  <a:lnTo>
                    <a:pt x="4" y="39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7" name="Freeform 80"/>
            <p:cNvSpPr>
              <a:spLocks/>
            </p:cNvSpPr>
            <p:nvPr/>
          </p:nvSpPr>
          <p:spPr bwMode="auto">
            <a:xfrm>
              <a:off x="5272" y="2699"/>
              <a:ext cx="79" cy="177"/>
            </a:xfrm>
            <a:custGeom>
              <a:avLst/>
              <a:gdLst>
                <a:gd name="T0" fmla="*/ 0 w 157"/>
                <a:gd name="T1" fmla="*/ 89 h 354"/>
                <a:gd name="T2" fmla="*/ 5 w 157"/>
                <a:gd name="T3" fmla="*/ 77 h 354"/>
                <a:gd name="T4" fmla="*/ 9 w 157"/>
                <a:gd name="T5" fmla="*/ 66 h 354"/>
                <a:gd name="T6" fmla="*/ 14 w 157"/>
                <a:gd name="T7" fmla="*/ 55 h 354"/>
                <a:gd name="T8" fmla="*/ 20 w 157"/>
                <a:gd name="T9" fmla="*/ 44 h 354"/>
                <a:gd name="T10" fmla="*/ 25 w 157"/>
                <a:gd name="T11" fmla="*/ 34 h 354"/>
                <a:gd name="T12" fmla="*/ 30 w 157"/>
                <a:gd name="T13" fmla="*/ 22 h 354"/>
                <a:gd name="T14" fmla="*/ 35 w 157"/>
                <a:gd name="T15" fmla="*/ 12 h 354"/>
                <a:gd name="T16" fmla="*/ 40 w 157"/>
                <a:gd name="T17" fmla="*/ 1 h 354"/>
                <a:gd name="T18" fmla="*/ 40 w 157"/>
                <a:gd name="T19" fmla="*/ 1 h 354"/>
                <a:gd name="T20" fmla="*/ 40 w 157"/>
                <a:gd name="T21" fmla="*/ 0 h 354"/>
                <a:gd name="T22" fmla="*/ 39 w 157"/>
                <a:gd name="T23" fmla="*/ 0 h 354"/>
                <a:gd name="T24" fmla="*/ 39 w 157"/>
                <a:gd name="T25" fmla="*/ 1 h 354"/>
                <a:gd name="T26" fmla="*/ 34 w 157"/>
                <a:gd name="T27" fmla="*/ 11 h 354"/>
                <a:gd name="T28" fmla="*/ 29 w 157"/>
                <a:gd name="T29" fmla="*/ 22 h 354"/>
                <a:gd name="T30" fmla="*/ 23 w 157"/>
                <a:gd name="T31" fmla="*/ 33 h 354"/>
                <a:gd name="T32" fmla="*/ 18 w 157"/>
                <a:gd name="T33" fmla="*/ 44 h 354"/>
                <a:gd name="T34" fmla="*/ 13 w 157"/>
                <a:gd name="T35" fmla="*/ 54 h 354"/>
                <a:gd name="T36" fmla="*/ 8 w 157"/>
                <a:gd name="T37" fmla="*/ 66 h 354"/>
                <a:gd name="T38" fmla="*/ 4 w 157"/>
                <a:gd name="T39" fmla="*/ 77 h 354"/>
                <a:gd name="T40" fmla="*/ 0 w 157"/>
                <a:gd name="T41" fmla="*/ 89 h 354"/>
                <a:gd name="T42" fmla="*/ 0 w 157"/>
                <a:gd name="T43" fmla="*/ 89 h 354"/>
                <a:gd name="T44" fmla="*/ 0 w 157"/>
                <a:gd name="T45" fmla="*/ 89 h 354"/>
                <a:gd name="T46" fmla="*/ 0 w 157"/>
                <a:gd name="T47" fmla="*/ 89 h 354"/>
                <a:gd name="T48" fmla="*/ 0 w 157"/>
                <a:gd name="T49" fmla="*/ 89 h 354"/>
                <a:gd name="T50" fmla="*/ 0 w 157"/>
                <a:gd name="T51" fmla="*/ 89 h 3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7"/>
                <a:gd name="T79" fmla="*/ 0 h 354"/>
                <a:gd name="T80" fmla="*/ 157 w 157"/>
                <a:gd name="T81" fmla="*/ 354 h 35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7" h="354">
                  <a:moveTo>
                    <a:pt x="0" y="354"/>
                  </a:moveTo>
                  <a:lnTo>
                    <a:pt x="17" y="308"/>
                  </a:lnTo>
                  <a:lnTo>
                    <a:pt x="36" y="263"/>
                  </a:lnTo>
                  <a:lnTo>
                    <a:pt x="55" y="220"/>
                  </a:lnTo>
                  <a:lnTo>
                    <a:pt x="77" y="177"/>
                  </a:lnTo>
                  <a:lnTo>
                    <a:pt x="98" y="134"/>
                  </a:lnTo>
                  <a:lnTo>
                    <a:pt x="118" y="91"/>
                  </a:lnTo>
                  <a:lnTo>
                    <a:pt x="139" y="49"/>
                  </a:lnTo>
                  <a:lnTo>
                    <a:pt x="157" y="4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56" y="0"/>
                  </a:lnTo>
                  <a:lnTo>
                    <a:pt x="154" y="2"/>
                  </a:lnTo>
                  <a:lnTo>
                    <a:pt x="133" y="47"/>
                  </a:lnTo>
                  <a:lnTo>
                    <a:pt x="113" y="90"/>
                  </a:lnTo>
                  <a:lnTo>
                    <a:pt x="92" y="132"/>
                  </a:lnTo>
                  <a:lnTo>
                    <a:pt x="71" y="175"/>
                  </a:lnTo>
                  <a:lnTo>
                    <a:pt x="51" y="218"/>
                  </a:lnTo>
                  <a:lnTo>
                    <a:pt x="32" y="263"/>
                  </a:lnTo>
                  <a:lnTo>
                    <a:pt x="15" y="308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8" name="Freeform 81"/>
            <p:cNvSpPr>
              <a:spLocks/>
            </p:cNvSpPr>
            <p:nvPr/>
          </p:nvSpPr>
          <p:spPr bwMode="auto">
            <a:xfrm>
              <a:off x="5250" y="2547"/>
              <a:ext cx="18" cy="311"/>
            </a:xfrm>
            <a:custGeom>
              <a:avLst/>
              <a:gdLst>
                <a:gd name="T0" fmla="*/ 9 w 37"/>
                <a:gd name="T1" fmla="*/ 156 h 621"/>
                <a:gd name="T2" fmla="*/ 8 w 37"/>
                <a:gd name="T3" fmla="*/ 136 h 621"/>
                <a:gd name="T4" fmla="*/ 6 w 37"/>
                <a:gd name="T5" fmla="*/ 117 h 621"/>
                <a:gd name="T6" fmla="*/ 4 w 37"/>
                <a:gd name="T7" fmla="*/ 97 h 621"/>
                <a:gd name="T8" fmla="*/ 2 w 37"/>
                <a:gd name="T9" fmla="*/ 78 h 621"/>
                <a:gd name="T10" fmla="*/ 1 w 37"/>
                <a:gd name="T11" fmla="*/ 59 h 621"/>
                <a:gd name="T12" fmla="*/ 0 w 37"/>
                <a:gd name="T13" fmla="*/ 39 h 621"/>
                <a:gd name="T14" fmla="*/ 1 w 37"/>
                <a:gd name="T15" fmla="*/ 20 h 621"/>
                <a:gd name="T16" fmla="*/ 5 w 37"/>
                <a:gd name="T17" fmla="*/ 1 h 621"/>
                <a:gd name="T18" fmla="*/ 5 w 37"/>
                <a:gd name="T19" fmla="*/ 0 h 621"/>
                <a:gd name="T20" fmla="*/ 4 w 37"/>
                <a:gd name="T21" fmla="*/ 0 h 621"/>
                <a:gd name="T22" fmla="*/ 4 w 37"/>
                <a:gd name="T23" fmla="*/ 1 h 621"/>
                <a:gd name="T24" fmla="*/ 4 w 37"/>
                <a:gd name="T25" fmla="*/ 1 h 621"/>
                <a:gd name="T26" fmla="*/ 0 w 37"/>
                <a:gd name="T27" fmla="*/ 20 h 621"/>
                <a:gd name="T28" fmla="*/ 0 w 37"/>
                <a:gd name="T29" fmla="*/ 40 h 621"/>
                <a:gd name="T30" fmla="*/ 0 w 37"/>
                <a:gd name="T31" fmla="*/ 59 h 621"/>
                <a:gd name="T32" fmla="*/ 1 w 37"/>
                <a:gd name="T33" fmla="*/ 78 h 621"/>
                <a:gd name="T34" fmla="*/ 3 w 37"/>
                <a:gd name="T35" fmla="*/ 98 h 621"/>
                <a:gd name="T36" fmla="*/ 6 w 37"/>
                <a:gd name="T37" fmla="*/ 117 h 621"/>
                <a:gd name="T38" fmla="*/ 7 w 37"/>
                <a:gd name="T39" fmla="*/ 137 h 621"/>
                <a:gd name="T40" fmla="*/ 8 w 37"/>
                <a:gd name="T41" fmla="*/ 156 h 621"/>
                <a:gd name="T42" fmla="*/ 8 w 37"/>
                <a:gd name="T43" fmla="*/ 156 h 621"/>
                <a:gd name="T44" fmla="*/ 9 w 37"/>
                <a:gd name="T45" fmla="*/ 156 h 621"/>
                <a:gd name="T46" fmla="*/ 9 w 37"/>
                <a:gd name="T47" fmla="*/ 156 h 621"/>
                <a:gd name="T48" fmla="*/ 9 w 37"/>
                <a:gd name="T49" fmla="*/ 156 h 621"/>
                <a:gd name="T50" fmla="*/ 9 w 37"/>
                <a:gd name="T51" fmla="*/ 156 h 6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7"/>
                <a:gd name="T79" fmla="*/ 0 h 621"/>
                <a:gd name="T80" fmla="*/ 37 w 37"/>
                <a:gd name="T81" fmla="*/ 621 h 6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7" h="621">
                  <a:moveTo>
                    <a:pt x="37" y="621"/>
                  </a:moveTo>
                  <a:lnTo>
                    <a:pt x="33" y="544"/>
                  </a:lnTo>
                  <a:lnTo>
                    <a:pt x="26" y="466"/>
                  </a:lnTo>
                  <a:lnTo>
                    <a:pt x="18" y="388"/>
                  </a:lnTo>
                  <a:lnTo>
                    <a:pt x="11" y="312"/>
                  </a:lnTo>
                  <a:lnTo>
                    <a:pt x="5" y="234"/>
                  </a:lnTo>
                  <a:lnTo>
                    <a:pt x="3" y="156"/>
                  </a:lnTo>
                  <a:lnTo>
                    <a:pt x="7" y="78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3" y="80"/>
                  </a:lnTo>
                  <a:lnTo>
                    <a:pt x="0" y="158"/>
                  </a:lnTo>
                  <a:lnTo>
                    <a:pt x="1" y="236"/>
                  </a:lnTo>
                  <a:lnTo>
                    <a:pt x="7" y="312"/>
                  </a:lnTo>
                  <a:lnTo>
                    <a:pt x="15" y="390"/>
                  </a:lnTo>
                  <a:lnTo>
                    <a:pt x="24" y="468"/>
                  </a:lnTo>
                  <a:lnTo>
                    <a:pt x="31" y="545"/>
                  </a:lnTo>
                  <a:lnTo>
                    <a:pt x="35" y="621"/>
                  </a:lnTo>
                  <a:lnTo>
                    <a:pt x="37" y="6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9" name="Freeform 82"/>
            <p:cNvSpPr>
              <a:spLocks/>
            </p:cNvSpPr>
            <p:nvPr/>
          </p:nvSpPr>
          <p:spPr bwMode="auto">
            <a:xfrm>
              <a:off x="4830" y="2849"/>
              <a:ext cx="166" cy="153"/>
            </a:xfrm>
            <a:custGeom>
              <a:avLst/>
              <a:gdLst>
                <a:gd name="T0" fmla="*/ 0 w 333"/>
                <a:gd name="T1" fmla="*/ 0 h 306"/>
                <a:gd name="T2" fmla="*/ 4 w 333"/>
                <a:gd name="T3" fmla="*/ 5 h 306"/>
                <a:gd name="T4" fmla="*/ 9 w 333"/>
                <a:gd name="T5" fmla="*/ 10 h 306"/>
                <a:gd name="T6" fmla="*/ 13 w 333"/>
                <a:gd name="T7" fmla="*/ 16 h 306"/>
                <a:gd name="T8" fmla="*/ 18 w 333"/>
                <a:gd name="T9" fmla="*/ 21 h 306"/>
                <a:gd name="T10" fmla="*/ 23 w 333"/>
                <a:gd name="T11" fmla="*/ 25 h 306"/>
                <a:gd name="T12" fmla="*/ 28 w 333"/>
                <a:gd name="T13" fmla="*/ 30 h 306"/>
                <a:gd name="T14" fmla="*/ 33 w 333"/>
                <a:gd name="T15" fmla="*/ 35 h 306"/>
                <a:gd name="T16" fmla="*/ 38 w 333"/>
                <a:gd name="T17" fmla="*/ 39 h 306"/>
                <a:gd name="T18" fmla="*/ 44 w 333"/>
                <a:gd name="T19" fmla="*/ 44 h 306"/>
                <a:gd name="T20" fmla="*/ 49 w 333"/>
                <a:gd name="T21" fmla="*/ 48 h 306"/>
                <a:gd name="T22" fmla="*/ 54 w 333"/>
                <a:gd name="T23" fmla="*/ 53 h 306"/>
                <a:gd name="T24" fmla="*/ 59 w 333"/>
                <a:gd name="T25" fmla="*/ 57 h 306"/>
                <a:gd name="T26" fmla="*/ 65 w 333"/>
                <a:gd name="T27" fmla="*/ 62 h 306"/>
                <a:gd name="T28" fmla="*/ 70 w 333"/>
                <a:gd name="T29" fmla="*/ 67 h 306"/>
                <a:gd name="T30" fmla="*/ 75 w 333"/>
                <a:gd name="T31" fmla="*/ 71 h 306"/>
                <a:gd name="T32" fmla="*/ 80 w 333"/>
                <a:gd name="T33" fmla="*/ 76 h 306"/>
                <a:gd name="T34" fmla="*/ 81 w 333"/>
                <a:gd name="T35" fmla="*/ 77 h 306"/>
                <a:gd name="T36" fmla="*/ 82 w 333"/>
                <a:gd name="T37" fmla="*/ 76 h 306"/>
                <a:gd name="T38" fmla="*/ 83 w 333"/>
                <a:gd name="T39" fmla="*/ 74 h 306"/>
                <a:gd name="T40" fmla="*/ 83 w 333"/>
                <a:gd name="T41" fmla="*/ 72 h 306"/>
                <a:gd name="T42" fmla="*/ 80 w 333"/>
                <a:gd name="T43" fmla="*/ 68 h 306"/>
                <a:gd name="T44" fmla="*/ 75 w 333"/>
                <a:gd name="T45" fmla="*/ 62 h 306"/>
                <a:gd name="T46" fmla="*/ 71 w 333"/>
                <a:gd name="T47" fmla="*/ 59 h 306"/>
                <a:gd name="T48" fmla="*/ 67 w 333"/>
                <a:gd name="T49" fmla="*/ 55 h 306"/>
                <a:gd name="T50" fmla="*/ 61 w 333"/>
                <a:gd name="T51" fmla="*/ 51 h 306"/>
                <a:gd name="T52" fmla="*/ 56 w 333"/>
                <a:gd name="T53" fmla="*/ 48 h 306"/>
                <a:gd name="T54" fmla="*/ 52 w 333"/>
                <a:gd name="T55" fmla="*/ 45 h 306"/>
                <a:gd name="T56" fmla="*/ 47 w 333"/>
                <a:gd name="T57" fmla="*/ 42 h 306"/>
                <a:gd name="T58" fmla="*/ 40 w 333"/>
                <a:gd name="T59" fmla="*/ 38 h 306"/>
                <a:gd name="T60" fmla="*/ 34 w 333"/>
                <a:gd name="T61" fmla="*/ 33 h 306"/>
                <a:gd name="T62" fmla="*/ 28 w 333"/>
                <a:gd name="T63" fmla="*/ 27 h 306"/>
                <a:gd name="T64" fmla="*/ 22 w 333"/>
                <a:gd name="T65" fmla="*/ 22 h 306"/>
                <a:gd name="T66" fmla="*/ 16 w 333"/>
                <a:gd name="T67" fmla="*/ 18 h 306"/>
                <a:gd name="T68" fmla="*/ 10 w 333"/>
                <a:gd name="T69" fmla="*/ 11 h 306"/>
                <a:gd name="T70" fmla="*/ 5 w 333"/>
                <a:gd name="T71" fmla="*/ 5 h 306"/>
                <a:gd name="T72" fmla="*/ 0 w 333"/>
                <a:gd name="T73" fmla="*/ 0 h 306"/>
                <a:gd name="T74" fmla="*/ 0 w 333"/>
                <a:gd name="T75" fmla="*/ 0 h 306"/>
                <a:gd name="T76" fmla="*/ 0 w 333"/>
                <a:gd name="T77" fmla="*/ 0 h 306"/>
                <a:gd name="T78" fmla="*/ 0 w 333"/>
                <a:gd name="T79" fmla="*/ 0 h 306"/>
                <a:gd name="T80" fmla="*/ 0 w 333"/>
                <a:gd name="T81" fmla="*/ 0 h 306"/>
                <a:gd name="T82" fmla="*/ 0 w 333"/>
                <a:gd name="T83" fmla="*/ 0 h 3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306"/>
                <a:gd name="T128" fmla="*/ 333 w 333"/>
                <a:gd name="T129" fmla="*/ 306 h 3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306">
                  <a:moveTo>
                    <a:pt x="0" y="0"/>
                  </a:moveTo>
                  <a:lnTo>
                    <a:pt x="17" y="21"/>
                  </a:lnTo>
                  <a:lnTo>
                    <a:pt x="36" y="43"/>
                  </a:lnTo>
                  <a:lnTo>
                    <a:pt x="54" y="64"/>
                  </a:lnTo>
                  <a:lnTo>
                    <a:pt x="73" y="84"/>
                  </a:lnTo>
                  <a:lnTo>
                    <a:pt x="94" y="103"/>
                  </a:lnTo>
                  <a:lnTo>
                    <a:pt x="114" y="121"/>
                  </a:lnTo>
                  <a:lnTo>
                    <a:pt x="135" y="140"/>
                  </a:lnTo>
                  <a:lnTo>
                    <a:pt x="155" y="158"/>
                  </a:lnTo>
                  <a:lnTo>
                    <a:pt x="176" y="177"/>
                  </a:lnTo>
                  <a:lnTo>
                    <a:pt x="196" y="195"/>
                  </a:lnTo>
                  <a:lnTo>
                    <a:pt x="217" y="212"/>
                  </a:lnTo>
                  <a:lnTo>
                    <a:pt x="239" y="230"/>
                  </a:lnTo>
                  <a:lnTo>
                    <a:pt x="260" y="249"/>
                  </a:lnTo>
                  <a:lnTo>
                    <a:pt x="281" y="267"/>
                  </a:lnTo>
                  <a:lnTo>
                    <a:pt x="301" y="284"/>
                  </a:lnTo>
                  <a:lnTo>
                    <a:pt x="322" y="304"/>
                  </a:lnTo>
                  <a:lnTo>
                    <a:pt x="325" y="306"/>
                  </a:lnTo>
                  <a:lnTo>
                    <a:pt x="331" y="302"/>
                  </a:lnTo>
                  <a:lnTo>
                    <a:pt x="333" y="294"/>
                  </a:lnTo>
                  <a:lnTo>
                    <a:pt x="333" y="288"/>
                  </a:lnTo>
                  <a:lnTo>
                    <a:pt x="320" y="269"/>
                  </a:lnTo>
                  <a:lnTo>
                    <a:pt x="303" y="251"/>
                  </a:lnTo>
                  <a:lnTo>
                    <a:pt x="286" y="236"/>
                  </a:lnTo>
                  <a:lnTo>
                    <a:pt x="268" y="222"/>
                  </a:lnTo>
                  <a:lnTo>
                    <a:pt x="247" y="206"/>
                  </a:lnTo>
                  <a:lnTo>
                    <a:pt x="226" y="193"/>
                  </a:lnTo>
                  <a:lnTo>
                    <a:pt x="208" y="181"/>
                  </a:lnTo>
                  <a:lnTo>
                    <a:pt x="189" y="168"/>
                  </a:lnTo>
                  <a:lnTo>
                    <a:pt x="163" y="150"/>
                  </a:lnTo>
                  <a:lnTo>
                    <a:pt x="137" y="130"/>
                  </a:lnTo>
                  <a:lnTo>
                    <a:pt x="112" y="111"/>
                  </a:lnTo>
                  <a:lnTo>
                    <a:pt x="90" y="90"/>
                  </a:lnTo>
                  <a:lnTo>
                    <a:pt x="66" y="70"/>
                  </a:lnTo>
                  <a:lnTo>
                    <a:pt x="43" y="47"/>
                  </a:lnTo>
                  <a:lnTo>
                    <a:pt x="2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80" name="Freeform 83"/>
            <p:cNvSpPr>
              <a:spLocks/>
            </p:cNvSpPr>
            <p:nvPr/>
          </p:nvSpPr>
          <p:spPr bwMode="auto">
            <a:xfrm>
              <a:off x="4877" y="2768"/>
              <a:ext cx="110" cy="218"/>
            </a:xfrm>
            <a:custGeom>
              <a:avLst/>
              <a:gdLst>
                <a:gd name="T0" fmla="*/ 0 w 220"/>
                <a:gd name="T1" fmla="*/ 0 h 437"/>
                <a:gd name="T2" fmla="*/ 7 w 220"/>
                <a:gd name="T3" fmla="*/ 13 h 437"/>
                <a:gd name="T4" fmla="*/ 14 w 220"/>
                <a:gd name="T5" fmla="*/ 26 h 437"/>
                <a:gd name="T6" fmla="*/ 22 w 220"/>
                <a:gd name="T7" fmla="*/ 40 h 437"/>
                <a:gd name="T8" fmla="*/ 28 w 220"/>
                <a:gd name="T9" fmla="*/ 53 h 437"/>
                <a:gd name="T10" fmla="*/ 35 w 220"/>
                <a:gd name="T11" fmla="*/ 67 h 437"/>
                <a:gd name="T12" fmla="*/ 41 w 220"/>
                <a:gd name="T13" fmla="*/ 81 h 437"/>
                <a:gd name="T14" fmla="*/ 47 w 220"/>
                <a:gd name="T15" fmla="*/ 95 h 437"/>
                <a:gd name="T16" fmla="*/ 54 w 220"/>
                <a:gd name="T17" fmla="*/ 108 h 437"/>
                <a:gd name="T18" fmla="*/ 54 w 220"/>
                <a:gd name="T19" fmla="*/ 109 h 437"/>
                <a:gd name="T20" fmla="*/ 55 w 220"/>
                <a:gd name="T21" fmla="*/ 108 h 437"/>
                <a:gd name="T22" fmla="*/ 55 w 220"/>
                <a:gd name="T23" fmla="*/ 107 h 437"/>
                <a:gd name="T24" fmla="*/ 55 w 220"/>
                <a:gd name="T25" fmla="*/ 106 h 437"/>
                <a:gd name="T26" fmla="*/ 50 w 220"/>
                <a:gd name="T27" fmla="*/ 92 h 437"/>
                <a:gd name="T28" fmla="*/ 44 w 220"/>
                <a:gd name="T29" fmla="*/ 78 h 437"/>
                <a:gd name="T30" fmla="*/ 38 w 220"/>
                <a:gd name="T31" fmla="*/ 64 h 437"/>
                <a:gd name="T32" fmla="*/ 30 w 220"/>
                <a:gd name="T33" fmla="*/ 51 h 437"/>
                <a:gd name="T34" fmla="*/ 24 w 220"/>
                <a:gd name="T35" fmla="*/ 38 h 437"/>
                <a:gd name="T36" fmla="*/ 17 w 220"/>
                <a:gd name="T37" fmla="*/ 25 h 437"/>
                <a:gd name="T38" fmla="*/ 9 w 220"/>
                <a:gd name="T39" fmla="*/ 12 h 437"/>
                <a:gd name="T40" fmla="*/ 1 w 220"/>
                <a:gd name="T41" fmla="*/ 0 h 437"/>
                <a:gd name="T42" fmla="*/ 0 w 220"/>
                <a:gd name="T43" fmla="*/ 0 h 437"/>
                <a:gd name="T44" fmla="*/ 0 w 220"/>
                <a:gd name="T45" fmla="*/ 0 h 437"/>
                <a:gd name="T46" fmla="*/ 0 w 220"/>
                <a:gd name="T47" fmla="*/ 0 h 437"/>
                <a:gd name="T48" fmla="*/ 0 w 220"/>
                <a:gd name="T49" fmla="*/ 0 h 437"/>
                <a:gd name="T50" fmla="*/ 0 w 220"/>
                <a:gd name="T51" fmla="*/ 0 h 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0"/>
                <a:gd name="T79" fmla="*/ 0 h 437"/>
                <a:gd name="T80" fmla="*/ 220 w 220"/>
                <a:gd name="T81" fmla="*/ 437 h 4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0" h="437">
                  <a:moveTo>
                    <a:pt x="0" y="0"/>
                  </a:moveTo>
                  <a:lnTo>
                    <a:pt x="31" y="53"/>
                  </a:lnTo>
                  <a:lnTo>
                    <a:pt x="59" y="107"/>
                  </a:lnTo>
                  <a:lnTo>
                    <a:pt x="88" y="160"/>
                  </a:lnTo>
                  <a:lnTo>
                    <a:pt x="114" y="215"/>
                  </a:lnTo>
                  <a:lnTo>
                    <a:pt x="138" y="269"/>
                  </a:lnTo>
                  <a:lnTo>
                    <a:pt x="162" y="324"/>
                  </a:lnTo>
                  <a:lnTo>
                    <a:pt x="188" y="380"/>
                  </a:lnTo>
                  <a:lnTo>
                    <a:pt x="213" y="435"/>
                  </a:lnTo>
                  <a:lnTo>
                    <a:pt x="215" y="437"/>
                  </a:lnTo>
                  <a:lnTo>
                    <a:pt x="217" y="435"/>
                  </a:lnTo>
                  <a:lnTo>
                    <a:pt x="220" y="431"/>
                  </a:lnTo>
                  <a:lnTo>
                    <a:pt x="220" y="427"/>
                  </a:lnTo>
                  <a:lnTo>
                    <a:pt x="200" y="370"/>
                  </a:lnTo>
                  <a:lnTo>
                    <a:pt x="175" y="314"/>
                  </a:lnTo>
                  <a:lnTo>
                    <a:pt x="151" y="259"/>
                  </a:lnTo>
                  <a:lnTo>
                    <a:pt x="123" y="207"/>
                  </a:lnTo>
                  <a:lnTo>
                    <a:pt x="95" y="154"/>
                  </a:lnTo>
                  <a:lnTo>
                    <a:pt x="65" y="102"/>
                  </a:lnTo>
                  <a:lnTo>
                    <a:pt x="33" y="5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81" name="Freeform 84"/>
            <p:cNvSpPr>
              <a:spLocks/>
            </p:cNvSpPr>
            <p:nvPr/>
          </p:nvSpPr>
          <p:spPr bwMode="auto">
            <a:xfrm>
              <a:off x="4705" y="3455"/>
              <a:ext cx="645" cy="85"/>
            </a:xfrm>
            <a:custGeom>
              <a:avLst/>
              <a:gdLst>
                <a:gd name="T0" fmla="*/ 313 w 1290"/>
                <a:gd name="T1" fmla="*/ 11 h 169"/>
                <a:gd name="T2" fmla="*/ 295 w 1290"/>
                <a:gd name="T3" fmla="*/ 7 h 169"/>
                <a:gd name="T4" fmla="*/ 275 w 1290"/>
                <a:gd name="T5" fmla="*/ 4 h 169"/>
                <a:gd name="T6" fmla="*/ 254 w 1290"/>
                <a:gd name="T7" fmla="*/ 2 h 169"/>
                <a:gd name="T8" fmla="*/ 233 w 1290"/>
                <a:gd name="T9" fmla="*/ 0 h 169"/>
                <a:gd name="T10" fmla="*/ 213 w 1290"/>
                <a:gd name="T11" fmla="*/ 0 h 169"/>
                <a:gd name="T12" fmla="*/ 193 w 1290"/>
                <a:gd name="T13" fmla="*/ 1 h 169"/>
                <a:gd name="T14" fmla="*/ 172 w 1290"/>
                <a:gd name="T15" fmla="*/ 2 h 169"/>
                <a:gd name="T16" fmla="*/ 153 w 1290"/>
                <a:gd name="T17" fmla="*/ 5 h 169"/>
                <a:gd name="T18" fmla="*/ 132 w 1290"/>
                <a:gd name="T19" fmla="*/ 8 h 169"/>
                <a:gd name="T20" fmla="*/ 111 w 1290"/>
                <a:gd name="T21" fmla="*/ 12 h 169"/>
                <a:gd name="T22" fmla="*/ 90 w 1290"/>
                <a:gd name="T23" fmla="*/ 16 h 169"/>
                <a:gd name="T24" fmla="*/ 71 w 1290"/>
                <a:gd name="T25" fmla="*/ 21 h 169"/>
                <a:gd name="T26" fmla="*/ 50 w 1290"/>
                <a:gd name="T27" fmla="*/ 27 h 169"/>
                <a:gd name="T28" fmla="*/ 29 w 1290"/>
                <a:gd name="T29" fmla="*/ 32 h 169"/>
                <a:gd name="T30" fmla="*/ 10 w 1290"/>
                <a:gd name="T31" fmla="*/ 39 h 169"/>
                <a:gd name="T32" fmla="*/ 0 w 1290"/>
                <a:gd name="T33" fmla="*/ 42 h 169"/>
                <a:gd name="T34" fmla="*/ 0 w 1290"/>
                <a:gd name="T35" fmla="*/ 43 h 169"/>
                <a:gd name="T36" fmla="*/ 10 w 1290"/>
                <a:gd name="T37" fmla="*/ 40 h 169"/>
                <a:gd name="T38" fmla="*/ 29 w 1290"/>
                <a:gd name="T39" fmla="*/ 34 h 169"/>
                <a:gd name="T40" fmla="*/ 50 w 1290"/>
                <a:gd name="T41" fmla="*/ 28 h 169"/>
                <a:gd name="T42" fmla="*/ 71 w 1290"/>
                <a:gd name="T43" fmla="*/ 23 h 169"/>
                <a:gd name="T44" fmla="*/ 90 w 1290"/>
                <a:gd name="T45" fmla="*/ 18 h 169"/>
                <a:gd name="T46" fmla="*/ 111 w 1290"/>
                <a:gd name="T47" fmla="*/ 14 h 169"/>
                <a:gd name="T48" fmla="*/ 132 w 1290"/>
                <a:gd name="T49" fmla="*/ 10 h 169"/>
                <a:gd name="T50" fmla="*/ 153 w 1290"/>
                <a:gd name="T51" fmla="*/ 7 h 169"/>
                <a:gd name="T52" fmla="*/ 172 w 1290"/>
                <a:gd name="T53" fmla="*/ 4 h 169"/>
                <a:gd name="T54" fmla="*/ 192 w 1290"/>
                <a:gd name="T55" fmla="*/ 2 h 169"/>
                <a:gd name="T56" fmla="*/ 212 w 1290"/>
                <a:gd name="T57" fmla="*/ 2 h 169"/>
                <a:gd name="T58" fmla="*/ 232 w 1290"/>
                <a:gd name="T59" fmla="*/ 2 h 169"/>
                <a:gd name="T60" fmla="*/ 252 w 1290"/>
                <a:gd name="T61" fmla="*/ 3 h 169"/>
                <a:gd name="T62" fmla="*/ 273 w 1290"/>
                <a:gd name="T63" fmla="*/ 5 h 169"/>
                <a:gd name="T64" fmla="*/ 293 w 1290"/>
                <a:gd name="T65" fmla="*/ 8 h 169"/>
                <a:gd name="T66" fmla="*/ 313 w 1290"/>
                <a:gd name="T67" fmla="*/ 11 h 169"/>
                <a:gd name="T68" fmla="*/ 323 w 1290"/>
                <a:gd name="T69" fmla="*/ 13 h 169"/>
                <a:gd name="T70" fmla="*/ 323 w 1290"/>
                <a:gd name="T71" fmla="*/ 13 h 169"/>
                <a:gd name="T72" fmla="*/ 323 w 1290"/>
                <a:gd name="T73" fmla="*/ 13 h 1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0"/>
                <a:gd name="T112" fmla="*/ 0 h 169"/>
                <a:gd name="T113" fmla="*/ 1290 w 1290"/>
                <a:gd name="T114" fmla="*/ 169 h 1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0" h="169">
                  <a:moveTo>
                    <a:pt x="1290" y="51"/>
                  </a:moveTo>
                  <a:lnTo>
                    <a:pt x="1252" y="41"/>
                  </a:lnTo>
                  <a:lnTo>
                    <a:pt x="1215" y="33"/>
                  </a:lnTo>
                  <a:lnTo>
                    <a:pt x="1177" y="25"/>
                  </a:lnTo>
                  <a:lnTo>
                    <a:pt x="1138" y="19"/>
                  </a:lnTo>
                  <a:lnTo>
                    <a:pt x="1097" y="14"/>
                  </a:lnTo>
                  <a:lnTo>
                    <a:pt x="1058" y="10"/>
                  </a:lnTo>
                  <a:lnTo>
                    <a:pt x="1017" y="6"/>
                  </a:lnTo>
                  <a:lnTo>
                    <a:pt x="976" y="2"/>
                  </a:lnTo>
                  <a:lnTo>
                    <a:pt x="934" y="0"/>
                  </a:lnTo>
                  <a:lnTo>
                    <a:pt x="893" y="0"/>
                  </a:lnTo>
                  <a:lnTo>
                    <a:pt x="852" y="0"/>
                  </a:lnTo>
                  <a:lnTo>
                    <a:pt x="811" y="0"/>
                  </a:lnTo>
                  <a:lnTo>
                    <a:pt x="772" y="2"/>
                  </a:lnTo>
                  <a:lnTo>
                    <a:pt x="731" y="4"/>
                  </a:lnTo>
                  <a:lnTo>
                    <a:pt x="690" y="8"/>
                  </a:lnTo>
                  <a:lnTo>
                    <a:pt x="650" y="12"/>
                  </a:lnTo>
                  <a:lnTo>
                    <a:pt x="609" y="17"/>
                  </a:lnTo>
                  <a:lnTo>
                    <a:pt x="568" y="23"/>
                  </a:lnTo>
                  <a:lnTo>
                    <a:pt x="527" y="29"/>
                  </a:lnTo>
                  <a:lnTo>
                    <a:pt x="486" y="37"/>
                  </a:lnTo>
                  <a:lnTo>
                    <a:pt x="445" y="45"/>
                  </a:lnTo>
                  <a:lnTo>
                    <a:pt x="403" y="54"/>
                  </a:lnTo>
                  <a:lnTo>
                    <a:pt x="362" y="64"/>
                  </a:lnTo>
                  <a:lnTo>
                    <a:pt x="323" y="74"/>
                  </a:lnTo>
                  <a:lnTo>
                    <a:pt x="282" y="84"/>
                  </a:lnTo>
                  <a:lnTo>
                    <a:pt x="241" y="93"/>
                  </a:lnTo>
                  <a:lnTo>
                    <a:pt x="200" y="105"/>
                  </a:lnTo>
                  <a:lnTo>
                    <a:pt x="160" y="117"/>
                  </a:lnTo>
                  <a:lnTo>
                    <a:pt x="119" y="128"/>
                  </a:lnTo>
                  <a:lnTo>
                    <a:pt x="80" y="140"/>
                  </a:lnTo>
                  <a:lnTo>
                    <a:pt x="39" y="154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39" y="158"/>
                  </a:lnTo>
                  <a:lnTo>
                    <a:pt x="80" y="146"/>
                  </a:lnTo>
                  <a:lnTo>
                    <a:pt x="119" y="134"/>
                  </a:lnTo>
                  <a:lnTo>
                    <a:pt x="160" y="123"/>
                  </a:lnTo>
                  <a:lnTo>
                    <a:pt x="200" y="111"/>
                  </a:lnTo>
                  <a:lnTo>
                    <a:pt x="241" y="101"/>
                  </a:lnTo>
                  <a:lnTo>
                    <a:pt x="282" y="90"/>
                  </a:lnTo>
                  <a:lnTo>
                    <a:pt x="323" y="80"/>
                  </a:lnTo>
                  <a:lnTo>
                    <a:pt x="362" y="72"/>
                  </a:lnTo>
                  <a:lnTo>
                    <a:pt x="403" y="62"/>
                  </a:lnTo>
                  <a:lnTo>
                    <a:pt x="445" y="54"/>
                  </a:lnTo>
                  <a:lnTo>
                    <a:pt x="486" y="47"/>
                  </a:lnTo>
                  <a:lnTo>
                    <a:pt x="527" y="39"/>
                  </a:lnTo>
                  <a:lnTo>
                    <a:pt x="568" y="31"/>
                  </a:lnTo>
                  <a:lnTo>
                    <a:pt x="609" y="25"/>
                  </a:lnTo>
                  <a:lnTo>
                    <a:pt x="650" y="19"/>
                  </a:lnTo>
                  <a:lnTo>
                    <a:pt x="690" y="15"/>
                  </a:lnTo>
                  <a:lnTo>
                    <a:pt x="729" y="12"/>
                  </a:lnTo>
                  <a:lnTo>
                    <a:pt x="770" y="8"/>
                  </a:lnTo>
                  <a:lnTo>
                    <a:pt x="809" y="8"/>
                  </a:lnTo>
                  <a:lnTo>
                    <a:pt x="848" y="6"/>
                  </a:lnTo>
                  <a:lnTo>
                    <a:pt x="890" y="6"/>
                  </a:lnTo>
                  <a:lnTo>
                    <a:pt x="929" y="8"/>
                  </a:lnTo>
                  <a:lnTo>
                    <a:pt x="970" y="10"/>
                  </a:lnTo>
                  <a:lnTo>
                    <a:pt x="1011" y="12"/>
                  </a:lnTo>
                  <a:lnTo>
                    <a:pt x="1050" y="15"/>
                  </a:lnTo>
                  <a:lnTo>
                    <a:pt x="1091" y="19"/>
                  </a:lnTo>
                  <a:lnTo>
                    <a:pt x="1131" y="25"/>
                  </a:lnTo>
                  <a:lnTo>
                    <a:pt x="1170" y="31"/>
                  </a:lnTo>
                  <a:lnTo>
                    <a:pt x="1211" y="37"/>
                  </a:lnTo>
                  <a:lnTo>
                    <a:pt x="1250" y="43"/>
                  </a:lnTo>
                  <a:lnTo>
                    <a:pt x="129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82" name="Freeform 85"/>
            <p:cNvSpPr>
              <a:spLocks/>
            </p:cNvSpPr>
            <p:nvPr/>
          </p:nvSpPr>
          <p:spPr bwMode="auto">
            <a:xfrm>
              <a:off x="4829" y="3498"/>
              <a:ext cx="521" cy="118"/>
            </a:xfrm>
            <a:custGeom>
              <a:avLst/>
              <a:gdLst>
                <a:gd name="T0" fmla="*/ 253 w 1042"/>
                <a:gd name="T1" fmla="*/ 1 h 235"/>
                <a:gd name="T2" fmla="*/ 239 w 1042"/>
                <a:gd name="T3" fmla="*/ 2 h 235"/>
                <a:gd name="T4" fmla="*/ 224 w 1042"/>
                <a:gd name="T5" fmla="*/ 3 h 235"/>
                <a:gd name="T6" fmla="*/ 209 w 1042"/>
                <a:gd name="T7" fmla="*/ 3 h 235"/>
                <a:gd name="T8" fmla="*/ 193 w 1042"/>
                <a:gd name="T9" fmla="*/ 5 h 235"/>
                <a:gd name="T10" fmla="*/ 175 w 1042"/>
                <a:gd name="T11" fmla="*/ 7 h 235"/>
                <a:gd name="T12" fmla="*/ 158 w 1042"/>
                <a:gd name="T13" fmla="*/ 11 h 235"/>
                <a:gd name="T14" fmla="*/ 140 w 1042"/>
                <a:gd name="T15" fmla="*/ 13 h 235"/>
                <a:gd name="T16" fmla="*/ 124 w 1042"/>
                <a:gd name="T17" fmla="*/ 16 h 235"/>
                <a:gd name="T18" fmla="*/ 106 w 1042"/>
                <a:gd name="T19" fmla="*/ 20 h 235"/>
                <a:gd name="T20" fmla="*/ 90 w 1042"/>
                <a:gd name="T21" fmla="*/ 25 h 235"/>
                <a:gd name="T22" fmla="*/ 73 w 1042"/>
                <a:gd name="T23" fmla="*/ 30 h 235"/>
                <a:gd name="T24" fmla="*/ 57 w 1042"/>
                <a:gd name="T25" fmla="*/ 36 h 235"/>
                <a:gd name="T26" fmla="*/ 40 w 1042"/>
                <a:gd name="T27" fmla="*/ 42 h 235"/>
                <a:gd name="T28" fmla="*/ 24 w 1042"/>
                <a:gd name="T29" fmla="*/ 48 h 235"/>
                <a:gd name="T30" fmla="*/ 8 w 1042"/>
                <a:gd name="T31" fmla="*/ 55 h 235"/>
                <a:gd name="T32" fmla="*/ 0 w 1042"/>
                <a:gd name="T33" fmla="*/ 59 h 235"/>
                <a:gd name="T34" fmla="*/ 0 w 1042"/>
                <a:gd name="T35" fmla="*/ 59 h 235"/>
                <a:gd name="T36" fmla="*/ 8 w 1042"/>
                <a:gd name="T37" fmla="*/ 56 h 235"/>
                <a:gd name="T38" fmla="*/ 24 w 1042"/>
                <a:gd name="T39" fmla="*/ 49 h 235"/>
                <a:gd name="T40" fmla="*/ 41 w 1042"/>
                <a:gd name="T41" fmla="*/ 43 h 235"/>
                <a:gd name="T42" fmla="*/ 57 w 1042"/>
                <a:gd name="T43" fmla="*/ 37 h 235"/>
                <a:gd name="T44" fmla="*/ 73 w 1042"/>
                <a:gd name="T45" fmla="*/ 31 h 235"/>
                <a:gd name="T46" fmla="*/ 89 w 1042"/>
                <a:gd name="T47" fmla="*/ 27 h 235"/>
                <a:gd name="T48" fmla="*/ 106 w 1042"/>
                <a:gd name="T49" fmla="*/ 22 h 235"/>
                <a:gd name="T50" fmla="*/ 123 w 1042"/>
                <a:gd name="T51" fmla="*/ 18 h 235"/>
                <a:gd name="T52" fmla="*/ 139 w 1042"/>
                <a:gd name="T53" fmla="*/ 14 h 235"/>
                <a:gd name="T54" fmla="*/ 154 w 1042"/>
                <a:gd name="T55" fmla="*/ 12 h 235"/>
                <a:gd name="T56" fmla="*/ 170 w 1042"/>
                <a:gd name="T57" fmla="*/ 10 h 235"/>
                <a:gd name="T58" fmla="*/ 185 w 1042"/>
                <a:gd name="T59" fmla="*/ 8 h 235"/>
                <a:gd name="T60" fmla="*/ 202 w 1042"/>
                <a:gd name="T61" fmla="*/ 6 h 235"/>
                <a:gd name="T62" fmla="*/ 220 w 1042"/>
                <a:gd name="T63" fmla="*/ 5 h 235"/>
                <a:gd name="T64" fmla="*/ 239 w 1042"/>
                <a:gd name="T65" fmla="*/ 4 h 235"/>
                <a:gd name="T66" fmla="*/ 254 w 1042"/>
                <a:gd name="T67" fmla="*/ 2 h 235"/>
                <a:gd name="T68" fmla="*/ 261 w 1042"/>
                <a:gd name="T69" fmla="*/ 1 h 235"/>
                <a:gd name="T70" fmla="*/ 261 w 1042"/>
                <a:gd name="T71" fmla="*/ 0 h 235"/>
                <a:gd name="T72" fmla="*/ 261 w 1042"/>
                <a:gd name="T73" fmla="*/ 0 h 2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2"/>
                <a:gd name="T112" fmla="*/ 0 h 235"/>
                <a:gd name="T113" fmla="*/ 1042 w 1042"/>
                <a:gd name="T114" fmla="*/ 235 h 2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2" h="235">
                  <a:moveTo>
                    <a:pt x="1042" y="0"/>
                  </a:moveTo>
                  <a:lnTo>
                    <a:pt x="1014" y="4"/>
                  </a:lnTo>
                  <a:lnTo>
                    <a:pt x="984" y="7"/>
                  </a:lnTo>
                  <a:lnTo>
                    <a:pt x="956" y="7"/>
                  </a:lnTo>
                  <a:lnTo>
                    <a:pt x="926" y="9"/>
                  </a:lnTo>
                  <a:lnTo>
                    <a:pt x="896" y="9"/>
                  </a:lnTo>
                  <a:lnTo>
                    <a:pt x="868" y="11"/>
                  </a:lnTo>
                  <a:lnTo>
                    <a:pt x="838" y="11"/>
                  </a:lnTo>
                  <a:lnTo>
                    <a:pt x="810" y="13"/>
                  </a:lnTo>
                  <a:lnTo>
                    <a:pt x="774" y="17"/>
                  </a:lnTo>
                  <a:lnTo>
                    <a:pt x="739" y="23"/>
                  </a:lnTo>
                  <a:lnTo>
                    <a:pt x="703" y="27"/>
                  </a:lnTo>
                  <a:lnTo>
                    <a:pt x="670" y="33"/>
                  </a:lnTo>
                  <a:lnTo>
                    <a:pt x="634" y="41"/>
                  </a:lnTo>
                  <a:lnTo>
                    <a:pt x="599" y="46"/>
                  </a:lnTo>
                  <a:lnTo>
                    <a:pt x="563" y="52"/>
                  </a:lnTo>
                  <a:lnTo>
                    <a:pt x="529" y="58"/>
                  </a:lnTo>
                  <a:lnTo>
                    <a:pt x="496" y="64"/>
                  </a:lnTo>
                  <a:lnTo>
                    <a:pt x="462" y="72"/>
                  </a:lnTo>
                  <a:lnTo>
                    <a:pt x="427" y="80"/>
                  </a:lnTo>
                  <a:lnTo>
                    <a:pt x="395" y="89"/>
                  </a:lnTo>
                  <a:lnTo>
                    <a:pt x="361" y="99"/>
                  </a:lnTo>
                  <a:lnTo>
                    <a:pt x="327" y="109"/>
                  </a:lnTo>
                  <a:lnTo>
                    <a:pt x="294" y="118"/>
                  </a:lnTo>
                  <a:lnTo>
                    <a:pt x="262" y="130"/>
                  </a:lnTo>
                  <a:lnTo>
                    <a:pt x="228" y="142"/>
                  </a:lnTo>
                  <a:lnTo>
                    <a:pt x="197" y="154"/>
                  </a:lnTo>
                  <a:lnTo>
                    <a:pt x="163" y="165"/>
                  </a:lnTo>
                  <a:lnTo>
                    <a:pt x="131" y="177"/>
                  </a:lnTo>
                  <a:lnTo>
                    <a:pt x="99" y="191"/>
                  </a:lnTo>
                  <a:lnTo>
                    <a:pt x="68" y="204"/>
                  </a:lnTo>
                  <a:lnTo>
                    <a:pt x="34" y="218"/>
                  </a:lnTo>
                  <a:lnTo>
                    <a:pt x="2" y="231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2" y="235"/>
                  </a:lnTo>
                  <a:lnTo>
                    <a:pt x="34" y="222"/>
                  </a:lnTo>
                  <a:lnTo>
                    <a:pt x="68" y="210"/>
                  </a:lnTo>
                  <a:lnTo>
                    <a:pt x="99" y="196"/>
                  </a:lnTo>
                  <a:lnTo>
                    <a:pt x="131" y="185"/>
                  </a:lnTo>
                  <a:lnTo>
                    <a:pt x="165" y="171"/>
                  </a:lnTo>
                  <a:lnTo>
                    <a:pt x="197" y="159"/>
                  </a:lnTo>
                  <a:lnTo>
                    <a:pt x="228" y="148"/>
                  </a:lnTo>
                  <a:lnTo>
                    <a:pt x="262" y="136"/>
                  </a:lnTo>
                  <a:lnTo>
                    <a:pt x="294" y="124"/>
                  </a:lnTo>
                  <a:lnTo>
                    <a:pt x="327" y="115"/>
                  </a:lnTo>
                  <a:lnTo>
                    <a:pt x="359" y="105"/>
                  </a:lnTo>
                  <a:lnTo>
                    <a:pt x="393" y="95"/>
                  </a:lnTo>
                  <a:lnTo>
                    <a:pt x="427" y="85"/>
                  </a:lnTo>
                  <a:lnTo>
                    <a:pt x="460" y="78"/>
                  </a:lnTo>
                  <a:lnTo>
                    <a:pt x="494" y="70"/>
                  </a:lnTo>
                  <a:lnTo>
                    <a:pt x="527" y="62"/>
                  </a:lnTo>
                  <a:lnTo>
                    <a:pt x="557" y="56"/>
                  </a:lnTo>
                  <a:lnTo>
                    <a:pt x="589" y="52"/>
                  </a:lnTo>
                  <a:lnTo>
                    <a:pt x="619" y="46"/>
                  </a:lnTo>
                  <a:lnTo>
                    <a:pt x="651" y="42"/>
                  </a:lnTo>
                  <a:lnTo>
                    <a:pt x="681" y="39"/>
                  </a:lnTo>
                  <a:lnTo>
                    <a:pt x="713" y="35"/>
                  </a:lnTo>
                  <a:lnTo>
                    <a:pt x="742" y="31"/>
                  </a:lnTo>
                  <a:lnTo>
                    <a:pt x="774" y="27"/>
                  </a:lnTo>
                  <a:lnTo>
                    <a:pt x="808" y="23"/>
                  </a:lnTo>
                  <a:lnTo>
                    <a:pt x="845" y="19"/>
                  </a:lnTo>
                  <a:lnTo>
                    <a:pt x="883" y="17"/>
                  </a:lnTo>
                  <a:lnTo>
                    <a:pt x="920" y="15"/>
                  </a:lnTo>
                  <a:lnTo>
                    <a:pt x="956" y="13"/>
                  </a:lnTo>
                  <a:lnTo>
                    <a:pt x="989" y="11"/>
                  </a:lnTo>
                  <a:lnTo>
                    <a:pt x="1017" y="7"/>
                  </a:lnTo>
                  <a:lnTo>
                    <a:pt x="1042" y="2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83" name="Freeform 86"/>
            <p:cNvSpPr>
              <a:spLocks/>
            </p:cNvSpPr>
            <p:nvPr/>
          </p:nvSpPr>
          <p:spPr bwMode="auto">
            <a:xfrm>
              <a:off x="5479" y="3287"/>
              <a:ext cx="434" cy="181"/>
            </a:xfrm>
            <a:custGeom>
              <a:avLst/>
              <a:gdLst>
                <a:gd name="T0" fmla="*/ 5 w 869"/>
                <a:gd name="T1" fmla="*/ 85 h 360"/>
                <a:gd name="T2" fmla="*/ 15 w 869"/>
                <a:gd name="T3" fmla="*/ 75 h 360"/>
                <a:gd name="T4" fmla="*/ 27 w 869"/>
                <a:gd name="T5" fmla="*/ 65 h 360"/>
                <a:gd name="T6" fmla="*/ 39 w 869"/>
                <a:gd name="T7" fmla="*/ 56 h 360"/>
                <a:gd name="T8" fmla="*/ 51 w 869"/>
                <a:gd name="T9" fmla="*/ 48 h 360"/>
                <a:gd name="T10" fmla="*/ 64 w 869"/>
                <a:gd name="T11" fmla="*/ 40 h 360"/>
                <a:gd name="T12" fmla="*/ 77 w 869"/>
                <a:gd name="T13" fmla="*/ 33 h 360"/>
                <a:gd name="T14" fmla="*/ 91 w 869"/>
                <a:gd name="T15" fmla="*/ 27 h 360"/>
                <a:gd name="T16" fmla="*/ 104 w 869"/>
                <a:gd name="T17" fmla="*/ 21 h 360"/>
                <a:gd name="T18" fmla="*/ 119 w 869"/>
                <a:gd name="T19" fmla="*/ 17 h 360"/>
                <a:gd name="T20" fmla="*/ 134 w 869"/>
                <a:gd name="T21" fmla="*/ 13 h 360"/>
                <a:gd name="T22" fmla="*/ 149 w 869"/>
                <a:gd name="T23" fmla="*/ 11 h 360"/>
                <a:gd name="T24" fmla="*/ 164 w 869"/>
                <a:gd name="T25" fmla="*/ 9 h 360"/>
                <a:gd name="T26" fmla="*/ 179 w 869"/>
                <a:gd name="T27" fmla="*/ 7 h 360"/>
                <a:gd name="T28" fmla="*/ 194 w 869"/>
                <a:gd name="T29" fmla="*/ 5 h 360"/>
                <a:gd name="T30" fmla="*/ 209 w 869"/>
                <a:gd name="T31" fmla="*/ 2 h 360"/>
                <a:gd name="T32" fmla="*/ 217 w 869"/>
                <a:gd name="T33" fmla="*/ 1 h 360"/>
                <a:gd name="T34" fmla="*/ 217 w 869"/>
                <a:gd name="T35" fmla="*/ 0 h 360"/>
                <a:gd name="T36" fmla="*/ 209 w 869"/>
                <a:gd name="T37" fmla="*/ 2 h 360"/>
                <a:gd name="T38" fmla="*/ 193 w 869"/>
                <a:gd name="T39" fmla="*/ 4 h 360"/>
                <a:gd name="T40" fmla="*/ 177 w 869"/>
                <a:gd name="T41" fmla="*/ 6 h 360"/>
                <a:gd name="T42" fmla="*/ 161 w 869"/>
                <a:gd name="T43" fmla="*/ 9 h 360"/>
                <a:gd name="T44" fmla="*/ 145 w 869"/>
                <a:gd name="T45" fmla="*/ 11 h 360"/>
                <a:gd name="T46" fmla="*/ 129 w 869"/>
                <a:gd name="T47" fmla="*/ 14 h 360"/>
                <a:gd name="T48" fmla="*/ 114 w 869"/>
                <a:gd name="T49" fmla="*/ 18 h 360"/>
                <a:gd name="T50" fmla="*/ 98 w 869"/>
                <a:gd name="T51" fmla="*/ 23 h 360"/>
                <a:gd name="T52" fmla="*/ 84 w 869"/>
                <a:gd name="T53" fmla="*/ 29 h 360"/>
                <a:gd name="T54" fmla="*/ 71 w 869"/>
                <a:gd name="T55" fmla="*/ 34 h 360"/>
                <a:gd name="T56" fmla="*/ 59 w 869"/>
                <a:gd name="T57" fmla="*/ 41 h 360"/>
                <a:gd name="T58" fmla="*/ 47 w 869"/>
                <a:gd name="T59" fmla="*/ 49 h 360"/>
                <a:gd name="T60" fmla="*/ 35 w 869"/>
                <a:gd name="T61" fmla="*/ 57 h 360"/>
                <a:gd name="T62" fmla="*/ 24 w 869"/>
                <a:gd name="T63" fmla="*/ 65 h 360"/>
                <a:gd name="T64" fmla="*/ 14 w 869"/>
                <a:gd name="T65" fmla="*/ 75 h 360"/>
                <a:gd name="T66" fmla="*/ 4 w 869"/>
                <a:gd name="T67" fmla="*/ 85 h 360"/>
                <a:gd name="T68" fmla="*/ 0 w 869"/>
                <a:gd name="T69" fmla="*/ 90 h 360"/>
                <a:gd name="T70" fmla="*/ 0 w 869"/>
                <a:gd name="T71" fmla="*/ 91 h 360"/>
                <a:gd name="T72" fmla="*/ 0 w 869"/>
                <a:gd name="T73" fmla="*/ 91 h 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9"/>
                <a:gd name="T112" fmla="*/ 0 h 360"/>
                <a:gd name="T113" fmla="*/ 869 w 869"/>
                <a:gd name="T114" fmla="*/ 360 h 3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9" h="360">
                  <a:moveTo>
                    <a:pt x="0" y="360"/>
                  </a:moveTo>
                  <a:lnTo>
                    <a:pt x="20" y="339"/>
                  </a:lnTo>
                  <a:lnTo>
                    <a:pt x="41" y="317"/>
                  </a:lnTo>
                  <a:lnTo>
                    <a:pt x="63" y="298"/>
                  </a:lnTo>
                  <a:lnTo>
                    <a:pt x="86" y="278"/>
                  </a:lnTo>
                  <a:lnTo>
                    <a:pt x="108" y="259"/>
                  </a:lnTo>
                  <a:lnTo>
                    <a:pt x="132" y="241"/>
                  </a:lnTo>
                  <a:lnTo>
                    <a:pt x="157" y="222"/>
                  </a:lnTo>
                  <a:lnTo>
                    <a:pt x="181" y="206"/>
                  </a:lnTo>
                  <a:lnTo>
                    <a:pt x="207" y="189"/>
                  </a:lnTo>
                  <a:lnTo>
                    <a:pt x="233" y="173"/>
                  </a:lnTo>
                  <a:lnTo>
                    <a:pt x="258" y="158"/>
                  </a:lnTo>
                  <a:lnTo>
                    <a:pt x="284" y="144"/>
                  </a:lnTo>
                  <a:lnTo>
                    <a:pt x="310" y="130"/>
                  </a:lnTo>
                  <a:lnTo>
                    <a:pt x="338" y="117"/>
                  </a:lnTo>
                  <a:lnTo>
                    <a:pt x="364" y="105"/>
                  </a:lnTo>
                  <a:lnTo>
                    <a:pt x="390" y="93"/>
                  </a:lnTo>
                  <a:lnTo>
                    <a:pt x="418" y="84"/>
                  </a:lnTo>
                  <a:lnTo>
                    <a:pt x="448" y="74"/>
                  </a:lnTo>
                  <a:lnTo>
                    <a:pt x="476" y="66"/>
                  </a:lnTo>
                  <a:lnTo>
                    <a:pt x="506" y="58"/>
                  </a:lnTo>
                  <a:lnTo>
                    <a:pt x="536" y="52"/>
                  </a:lnTo>
                  <a:lnTo>
                    <a:pt x="566" y="47"/>
                  </a:lnTo>
                  <a:lnTo>
                    <a:pt x="596" y="41"/>
                  </a:lnTo>
                  <a:lnTo>
                    <a:pt x="628" y="37"/>
                  </a:lnTo>
                  <a:lnTo>
                    <a:pt x="658" y="33"/>
                  </a:lnTo>
                  <a:lnTo>
                    <a:pt x="687" y="29"/>
                  </a:lnTo>
                  <a:lnTo>
                    <a:pt x="717" y="25"/>
                  </a:lnTo>
                  <a:lnTo>
                    <a:pt x="749" y="21"/>
                  </a:lnTo>
                  <a:lnTo>
                    <a:pt x="779" y="17"/>
                  </a:lnTo>
                  <a:lnTo>
                    <a:pt x="809" y="11"/>
                  </a:lnTo>
                  <a:lnTo>
                    <a:pt x="839" y="8"/>
                  </a:lnTo>
                  <a:lnTo>
                    <a:pt x="869" y="2"/>
                  </a:lnTo>
                  <a:lnTo>
                    <a:pt x="869" y="0"/>
                  </a:lnTo>
                  <a:lnTo>
                    <a:pt x="837" y="6"/>
                  </a:lnTo>
                  <a:lnTo>
                    <a:pt x="805" y="9"/>
                  </a:lnTo>
                  <a:lnTo>
                    <a:pt x="773" y="15"/>
                  </a:lnTo>
                  <a:lnTo>
                    <a:pt x="742" y="19"/>
                  </a:lnTo>
                  <a:lnTo>
                    <a:pt x="708" y="23"/>
                  </a:lnTo>
                  <a:lnTo>
                    <a:pt x="676" y="27"/>
                  </a:lnTo>
                  <a:lnTo>
                    <a:pt x="644" y="33"/>
                  </a:lnTo>
                  <a:lnTo>
                    <a:pt x="613" y="37"/>
                  </a:lnTo>
                  <a:lnTo>
                    <a:pt x="581" y="43"/>
                  </a:lnTo>
                  <a:lnTo>
                    <a:pt x="549" y="48"/>
                  </a:lnTo>
                  <a:lnTo>
                    <a:pt x="517" y="56"/>
                  </a:lnTo>
                  <a:lnTo>
                    <a:pt x="486" y="62"/>
                  </a:lnTo>
                  <a:lnTo>
                    <a:pt x="456" y="72"/>
                  </a:lnTo>
                  <a:lnTo>
                    <a:pt x="424" y="82"/>
                  </a:lnTo>
                  <a:lnTo>
                    <a:pt x="392" y="91"/>
                  </a:lnTo>
                  <a:lnTo>
                    <a:pt x="362" y="103"/>
                  </a:lnTo>
                  <a:lnTo>
                    <a:pt x="338" y="113"/>
                  </a:lnTo>
                  <a:lnTo>
                    <a:pt x="312" y="124"/>
                  </a:lnTo>
                  <a:lnTo>
                    <a:pt x="287" y="136"/>
                  </a:lnTo>
                  <a:lnTo>
                    <a:pt x="263" y="150"/>
                  </a:lnTo>
                  <a:lnTo>
                    <a:pt x="237" y="163"/>
                  </a:lnTo>
                  <a:lnTo>
                    <a:pt x="213" y="177"/>
                  </a:lnTo>
                  <a:lnTo>
                    <a:pt x="188" y="193"/>
                  </a:lnTo>
                  <a:lnTo>
                    <a:pt x="166" y="206"/>
                  </a:lnTo>
                  <a:lnTo>
                    <a:pt x="142" y="224"/>
                  </a:lnTo>
                  <a:lnTo>
                    <a:pt x="119" y="241"/>
                  </a:lnTo>
                  <a:lnTo>
                    <a:pt x="97" y="259"/>
                  </a:lnTo>
                  <a:lnTo>
                    <a:pt x="76" y="276"/>
                  </a:lnTo>
                  <a:lnTo>
                    <a:pt x="56" y="296"/>
                  </a:lnTo>
                  <a:lnTo>
                    <a:pt x="35" y="315"/>
                  </a:lnTo>
                  <a:lnTo>
                    <a:pt x="16" y="337"/>
                  </a:lnTo>
                  <a:lnTo>
                    <a:pt x="0" y="358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84" name="Freeform 87"/>
            <p:cNvSpPr>
              <a:spLocks/>
            </p:cNvSpPr>
            <p:nvPr/>
          </p:nvSpPr>
          <p:spPr bwMode="auto">
            <a:xfrm>
              <a:off x="5470" y="3354"/>
              <a:ext cx="448" cy="131"/>
            </a:xfrm>
            <a:custGeom>
              <a:avLst/>
              <a:gdLst>
                <a:gd name="T0" fmla="*/ 7 w 895"/>
                <a:gd name="T1" fmla="*/ 62 h 263"/>
                <a:gd name="T2" fmla="*/ 20 w 895"/>
                <a:gd name="T3" fmla="*/ 55 h 263"/>
                <a:gd name="T4" fmla="*/ 34 w 895"/>
                <a:gd name="T5" fmla="*/ 48 h 263"/>
                <a:gd name="T6" fmla="*/ 48 w 895"/>
                <a:gd name="T7" fmla="*/ 41 h 263"/>
                <a:gd name="T8" fmla="*/ 61 w 895"/>
                <a:gd name="T9" fmla="*/ 35 h 263"/>
                <a:gd name="T10" fmla="*/ 75 w 895"/>
                <a:gd name="T11" fmla="*/ 30 h 263"/>
                <a:gd name="T12" fmla="*/ 90 w 895"/>
                <a:gd name="T13" fmla="*/ 25 h 263"/>
                <a:gd name="T14" fmla="*/ 104 w 895"/>
                <a:gd name="T15" fmla="*/ 21 h 263"/>
                <a:gd name="T16" fmla="*/ 119 w 895"/>
                <a:gd name="T17" fmla="*/ 18 h 263"/>
                <a:gd name="T18" fmla="*/ 133 w 895"/>
                <a:gd name="T19" fmla="*/ 16 h 263"/>
                <a:gd name="T20" fmla="*/ 147 w 895"/>
                <a:gd name="T21" fmla="*/ 13 h 263"/>
                <a:gd name="T22" fmla="*/ 161 w 895"/>
                <a:gd name="T23" fmla="*/ 11 h 263"/>
                <a:gd name="T24" fmla="*/ 175 w 895"/>
                <a:gd name="T25" fmla="*/ 9 h 263"/>
                <a:gd name="T26" fmla="*/ 189 w 895"/>
                <a:gd name="T27" fmla="*/ 7 h 263"/>
                <a:gd name="T28" fmla="*/ 203 w 895"/>
                <a:gd name="T29" fmla="*/ 5 h 263"/>
                <a:gd name="T30" fmla="*/ 217 w 895"/>
                <a:gd name="T31" fmla="*/ 2 h 263"/>
                <a:gd name="T32" fmla="*/ 224 w 895"/>
                <a:gd name="T33" fmla="*/ 1 h 263"/>
                <a:gd name="T34" fmla="*/ 224 w 895"/>
                <a:gd name="T35" fmla="*/ 0 h 263"/>
                <a:gd name="T36" fmla="*/ 217 w 895"/>
                <a:gd name="T37" fmla="*/ 1 h 263"/>
                <a:gd name="T38" fmla="*/ 202 w 895"/>
                <a:gd name="T39" fmla="*/ 4 h 263"/>
                <a:gd name="T40" fmla="*/ 186 w 895"/>
                <a:gd name="T41" fmla="*/ 7 h 263"/>
                <a:gd name="T42" fmla="*/ 171 w 895"/>
                <a:gd name="T43" fmla="*/ 8 h 263"/>
                <a:gd name="T44" fmla="*/ 156 w 895"/>
                <a:gd name="T45" fmla="*/ 11 h 263"/>
                <a:gd name="T46" fmla="*/ 141 w 895"/>
                <a:gd name="T47" fmla="*/ 13 h 263"/>
                <a:gd name="T48" fmla="*/ 126 w 895"/>
                <a:gd name="T49" fmla="*/ 15 h 263"/>
                <a:gd name="T50" fmla="*/ 111 w 895"/>
                <a:gd name="T51" fmla="*/ 18 h 263"/>
                <a:gd name="T52" fmla="*/ 97 w 895"/>
                <a:gd name="T53" fmla="*/ 21 h 263"/>
                <a:gd name="T54" fmla="*/ 83 w 895"/>
                <a:gd name="T55" fmla="*/ 25 h 263"/>
                <a:gd name="T56" fmla="*/ 70 w 895"/>
                <a:gd name="T57" fmla="*/ 30 h 263"/>
                <a:gd name="T58" fmla="*/ 57 w 895"/>
                <a:gd name="T59" fmla="*/ 36 h 263"/>
                <a:gd name="T60" fmla="*/ 44 w 895"/>
                <a:gd name="T61" fmla="*/ 42 h 263"/>
                <a:gd name="T62" fmla="*/ 31 w 895"/>
                <a:gd name="T63" fmla="*/ 48 h 263"/>
                <a:gd name="T64" fmla="*/ 19 w 895"/>
                <a:gd name="T65" fmla="*/ 55 h 263"/>
                <a:gd name="T66" fmla="*/ 6 w 895"/>
                <a:gd name="T67" fmla="*/ 62 h 263"/>
                <a:gd name="T68" fmla="*/ 0 w 895"/>
                <a:gd name="T69" fmla="*/ 65 h 263"/>
                <a:gd name="T70" fmla="*/ 0 w 895"/>
                <a:gd name="T71" fmla="*/ 65 h 263"/>
                <a:gd name="T72" fmla="*/ 0 w 895"/>
                <a:gd name="T73" fmla="*/ 65 h 2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5"/>
                <a:gd name="T112" fmla="*/ 0 h 263"/>
                <a:gd name="T113" fmla="*/ 895 w 895"/>
                <a:gd name="T114" fmla="*/ 263 h 2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5" h="263">
                  <a:moveTo>
                    <a:pt x="0" y="263"/>
                  </a:moveTo>
                  <a:lnTo>
                    <a:pt x="26" y="250"/>
                  </a:lnTo>
                  <a:lnTo>
                    <a:pt x="54" y="234"/>
                  </a:lnTo>
                  <a:lnTo>
                    <a:pt x="80" y="220"/>
                  </a:lnTo>
                  <a:lnTo>
                    <a:pt x="106" y="207"/>
                  </a:lnTo>
                  <a:lnTo>
                    <a:pt x="134" y="193"/>
                  </a:lnTo>
                  <a:lnTo>
                    <a:pt x="160" y="179"/>
                  </a:lnTo>
                  <a:lnTo>
                    <a:pt x="189" y="166"/>
                  </a:lnTo>
                  <a:lnTo>
                    <a:pt x="217" y="154"/>
                  </a:lnTo>
                  <a:lnTo>
                    <a:pt x="243" y="142"/>
                  </a:lnTo>
                  <a:lnTo>
                    <a:pt x="271" y="131"/>
                  </a:lnTo>
                  <a:lnTo>
                    <a:pt x="299" y="121"/>
                  </a:lnTo>
                  <a:lnTo>
                    <a:pt x="329" y="111"/>
                  </a:lnTo>
                  <a:lnTo>
                    <a:pt x="357" y="102"/>
                  </a:lnTo>
                  <a:lnTo>
                    <a:pt x="385" y="94"/>
                  </a:lnTo>
                  <a:lnTo>
                    <a:pt x="415" y="86"/>
                  </a:lnTo>
                  <a:lnTo>
                    <a:pt x="445" y="80"/>
                  </a:lnTo>
                  <a:lnTo>
                    <a:pt x="473" y="74"/>
                  </a:lnTo>
                  <a:lnTo>
                    <a:pt x="501" y="68"/>
                  </a:lnTo>
                  <a:lnTo>
                    <a:pt x="529" y="65"/>
                  </a:lnTo>
                  <a:lnTo>
                    <a:pt x="557" y="61"/>
                  </a:lnTo>
                  <a:lnTo>
                    <a:pt x="585" y="55"/>
                  </a:lnTo>
                  <a:lnTo>
                    <a:pt x="613" y="51"/>
                  </a:lnTo>
                  <a:lnTo>
                    <a:pt x="641" y="47"/>
                  </a:lnTo>
                  <a:lnTo>
                    <a:pt x="669" y="43"/>
                  </a:lnTo>
                  <a:lnTo>
                    <a:pt x="697" y="39"/>
                  </a:lnTo>
                  <a:lnTo>
                    <a:pt x="725" y="35"/>
                  </a:lnTo>
                  <a:lnTo>
                    <a:pt x="753" y="31"/>
                  </a:lnTo>
                  <a:lnTo>
                    <a:pt x="781" y="26"/>
                  </a:lnTo>
                  <a:lnTo>
                    <a:pt x="809" y="22"/>
                  </a:lnTo>
                  <a:lnTo>
                    <a:pt x="837" y="16"/>
                  </a:lnTo>
                  <a:lnTo>
                    <a:pt x="865" y="10"/>
                  </a:lnTo>
                  <a:lnTo>
                    <a:pt x="893" y="4"/>
                  </a:lnTo>
                  <a:lnTo>
                    <a:pt x="895" y="4"/>
                  </a:lnTo>
                  <a:lnTo>
                    <a:pt x="895" y="2"/>
                  </a:lnTo>
                  <a:lnTo>
                    <a:pt x="895" y="0"/>
                  </a:lnTo>
                  <a:lnTo>
                    <a:pt x="865" y="6"/>
                  </a:lnTo>
                  <a:lnTo>
                    <a:pt x="835" y="12"/>
                  </a:lnTo>
                  <a:lnTo>
                    <a:pt x="805" y="18"/>
                  </a:lnTo>
                  <a:lnTo>
                    <a:pt x="774" y="22"/>
                  </a:lnTo>
                  <a:lnTo>
                    <a:pt x="744" y="28"/>
                  </a:lnTo>
                  <a:lnTo>
                    <a:pt x="714" y="31"/>
                  </a:lnTo>
                  <a:lnTo>
                    <a:pt x="684" y="35"/>
                  </a:lnTo>
                  <a:lnTo>
                    <a:pt x="654" y="39"/>
                  </a:lnTo>
                  <a:lnTo>
                    <a:pt x="622" y="45"/>
                  </a:lnTo>
                  <a:lnTo>
                    <a:pt x="592" y="49"/>
                  </a:lnTo>
                  <a:lnTo>
                    <a:pt x="562" y="53"/>
                  </a:lnTo>
                  <a:lnTo>
                    <a:pt x="532" y="59"/>
                  </a:lnTo>
                  <a:lnTo>
                    <a:pt x="503" y="63"/>
                  </a:lnTo>
                  <a:lnTo>
                    <a:pt x="473" y="68"/>
                  </a:lnTo>
                  <a:lnTo>
                    <a:pt x="443" y="74"/>
                  </a:lnTo>
                  <a:lnTo>
                    <a:pt x="413" y="80"/>
                  </a:lnTo>
                  <a:lnTo>
                    <a:pt x="385" y="86"/>
                  </a:lnTo>
                  <a:lnTo>
                    <a:pt x="359" y="94"/>
                  </a:lnTo>
                  <a:lnTo>
                    <a:pt x="332" y="102"/>
                  </a:lnTo>
                  <a:lnTo>
                    <a:pt x="304" y="111"/>
                  </a:lnTo>
                  <a:lnTo>
                    <a:pt x="278" y="121"/>
                  </a:lnTo>
                  <a:lnTo>
                    <a:pt x="252" y="133"/>
                  </a:lnTo>
                  <a:lnTo>
                    <a:pt x="226" y="144"/>
                  </a:lnTo>
                  <a:lnTo>
                    <a:pt x="200" y="156"/>
                  </a:lnTo>
                  <a:lnTo>
                    <a:pt x="174" y="168"/>
                  </a:lnTo>
                  <a:lnTo>
                    <a:pt x="149" y="181"/>
                  </a:lnTo>
                  <a:lnTo>
                    <a:pt x="123" y="193"/>
                  </a:lnTo>
                  <a:lnTo>
                    <a:pt x="99" y="207"/>
                  </a:lnTo>
                  <a:lnTo>
                    <a:pt x="73" y="220"/>
                  </a:lnTo>
                  <a:lnTo>
                    <a:pt x="48" y="234"/>
                  </a:lnTo>
                  <a:lnTo>
                    <a:pt x="24" y="248"/>
                  </a:lnTo>
                  <a:lnTo>
                    <a:pt x="0" y="261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85" name="Freeform 88"/>
            <p:cNvSpPr>
              <a:spLocks/>
            </p:cNvSpPr>
            <p:nvPr/>
          </p:nvSpPr>
          <p:spPr bwMode="auto">
            <a:xfrm>
              <a:off x="4982" y="3087"/>
              <a:ext cx="32" cy="155"/>
            </a:xfrm>
            <a:custGeom>
              <a:avLst/>
              <a:gdLst>
                <a:gd name="T0" fmla="*/ 8 w 63"/>
                <a:gd name="T1" fmla="*/ 0 h 310"/>
                <a:gd name="T2" fmla="*/ 11 w 63"/>
                <a:gd name="T3" fmla="*/ 10 h 310"/>
                <a:gd name="T4" fmla="*/ 13 w 63"/>
                <a:gd name="T5" fmla="*/ 19 h 310"/>
                <a:gd name="T6" fmla="*/ 13 w 63"/>
                <a:gd name="T7" fmla="*/ 28 h 310"/>
                <a:gd name="T8" fmla="*/ 13 w 63"/>
                <a:gd name="T9" fmla="*/ 39 h 310"/>
                <a:gd name="T10" fmla="*/ 12 w 63"/>
                <a:gd name="T11" fmla="*/ 48 h 310"/>
                <a:gd name="T12" fmla="*/ 10 w 63"/>
                <a:gd name="T13" fmla="*/ 58 h 310"/>
                <a:gd name="T14" fmla="*/ 6 w 63"/>
                <a:gd name="T15" fmla="*/ 67 h 310"/>
                <a:gd name="T16" fmla="*/ 1 w 63"/>
                <a:gd name="T17" fmla="*/ 75 h 310"/>
                <a:gd name="T18" fmla="*/ 0 w 63"/>
                <a:gd name="T19" fmla="*/ 76 h 310"/>
                <a:gd name="T20" fmla="*/ 0 w 63"/>
                <a:gd name="T21" fmla="*/ 77 h 310"/>
                <a:gd name="T22" fmla="*/ 1 w 63"/>
                <a:gd name="T23" fmla="*/ 78 h 310"/>
                <a:gd name="T24" fmla="*/ 2 w 63"/>
                <a:gd name="T25" fmla="*/ 77 h 310"/>
                <a:gd name="T26" fmla="*/ 8 w 63"/>
                <a:gd name="T27" fmla="*/ 69 h 310"/>
                <a:gd name="T28" fmla="*/ 13 w 63"/>
                <a:gd name="T29" fmla="*/ 60 h 310"/>
                <a:gd name="T30" fmla="*/ 15 w 63"/>
                <a:gd name="T31" fmla="*/ 50 h 310"/>
                <a:gd name="T32" fmla="*/ 16 w 63"/>
                <a:gd name="T33" fmla="*/ 40 h 310"/>
                <a:gd name="T34" fmla="*/ 16 w 63"/>
                <a:gd name="T35" fmla="*/ 29 h 310"/>
                <a:gd name="T36" fmla="*/ 14 w 63"/>
                <a:gd name="T37" fmla="*/ 19 h 310"/>
                <a:gd name="T38" fmla="*/ 12 w 63"/>
                <a:gd name="T39" fmla="*/ 10 h 310"/>
                <a:gd name="T40" fmla="*/ 8 w 63"/>
                <a:gd name="T41" fmla="*/ 0 h 310"/>
                <a:gd name="T42" fmla="*/ 8 w 63"/>
                <a:gd name="T43" fmla="*/ 0 h 310"/>
                <a:gd name="T44" fmla="*/ 8 w 63"/>
                <a:gd name="T45" fmla="*/ 0 h 310"/>
                <a:gd name="T46" fmla="*/ 8 w 63"/>
                <a:gd name="T47" fmla="*/ 0 h 310"/>
                <a:gd name="T48" fmla="*/ 8 w 63"/>
                <a:gd name="T49" fmla="*/ 0 h 310"/>
                <a:gd name="T50" fmla="*/ 8 w 63"/>
                <a:gd name="T51" fmla="*/ 0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"/>
                <a:gd name="T79" fmla="*/ 0 h 310"/>
                <a:gd name="T80" fmla="*/ 63 w 63"/>
                <a:gd name="T81" fmla="*/ 310 h 31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" h="310">
                  <a:moveTo>
                    <a:pt x="30" y="0"/>
                  </a:moveTo>
                  <a:lnTo>
                    <a:pt x="41" y="37"/>
                  </a:lnTo>
                  <a:lnTo>
                    <a:pt x="49" y="74"/>
                  </a:lnTo>
                  <a:lnTo>
                    <a:pt x="52" y="115"/>
                  </a:lnTo>
                  <a:lnTo>
                    <a:pt x="52" y="154"/>
                  </a:lnTo>
                  <a:lnTo>
                    <a:pt x="47" y="193"/>
                  </a:lnTo>
                  <a:lnTo>
                    <a:pt x="37" y="232"/>
                  </a:lnTo>
                  <a:lnTo>
                    <a:pt x="22" y="267"/>
                  </a:lnTo>
                  <a:lnTo>
                    <a:pt x="2" y="298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4" y="310"/>
                  </a:lnTo>
                  <a:lnTo>
                    <a:pt x="7" y="308"/>
                  </a:lnTo>
                  <a:lnTo>
                    <a:pt x="32" y="275"/>
                  </a:lnTo>
                  <a:lnTo>
                    <a:pt x="49" y="240"/>
                  </a:lnTo>
                  <a:lnTo>
                    <a:pt x="58" y="201"/>
                  </a:lnTo>
                  <a:lnTo>
                    <a:pt x="63" y="160"/>
                  </a:lnTo>
                  <a:lnTo>
                    <a:pt x="62" y="119"/>
                  </a:lnTo>
                  <a:lnTo>
                    <a:pt x="56" y="78"/>
                  </a:lnTo>
                  <a:lnTo>
                    <a:pt x="45" y="37"/>
                  </a:lnTo>
                  <a:lnTo>
                    <a:pt x="32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86" name="Freeform 89"/>
            <p:cNvSpPr>
              <a:spLocks/>
            </p:cNvSpPr>
            <p:nvPr/>
          </p:nvSpPr>
          <p:spPr bwMode="auto">
            <a:xfrm>
              <a:off x="4226" y="2770"/>
              <a:ext cx="531" cy="984"/>
            </a:xfrm>
            <a:custGeom>
              <a:avLst/>
              <a:gdLst>
                <a:gd name="T0" fmla="*/ 253 w 1061"/>
                <a:gd name="T1" fmla="*/ 0 h 1968"/>
                <a:gd name="T2" fmla="*/ 226 w 1061"/>
                <a:gd name="T3" fmla="*/ 2 h 1968"/>
                <a:gd name="T4" fmla="*/ 200 w 1061"/>
                <a:gd name="T5" fmla="*/ 7 h 1968"/>
                <a:gd name="T6" fmla="*/ 175 w 1061"/>
                <a:gd name="T7" fmla="*/ 15 h 1968"/>
                <a:gd name="T8" fmla="*/ 150 w 1061"/>
                <a:gd name="T9" fmla="*/ 28 h 1968"/>
                <a:gd name="T10" fmla="*/ 127 w 1061"/>
                <a:gd name="T11" fmla="*/ 43 h 1968"/>
                <a:gd name="T12" fmla="*/ 106 w 1061"/>
                <a:gd name="T13" fmla="*/ 59 h 1968"/>
                <a:gd name="T14" fmla="*/ 87 w 1061"/>
                <a:gd name="T15" fmla="*/ 78 h 1968"/>
                <a:gd name="T16" fmla="*/ 71 w 1061"/>
                <a:gd name="T17" fmla="*/ 97 h 1968"/>
                <a:gd name="T18" fmla="*/ 58 w 1061"/>
                <a:gd name="T19" fmla="*/ 116 h 1968"/>
                <a:gd name="T20" fmla="*/ 47 w 1061"/>
                <a:gd name="T21" fmla="*/ 136 h 1968"/>
                <a:gd name="T22" fmla="*/ 36 w 1061"/>
                <a:gd name="T23" fmla="*/ 158 h 1968"/>
                <a:gd name="T24" fmla="*/ 26 w 1061"/>
                <a:gd name="T25" fmla="*/ 184 h 1968"/>
                <a:gd name="T26" fmla="*/ 15 w 1061"/>
                <a:gd name="T27" fmla="*/ 216 h 1968"/>
                <a:gd name="T28" fmla="*/ 6 w 1061"/>
                <a:gd name="T29" fmla="*/ 248 h 1968"/>
                <a:gd name="T30" fmla="*/ 1 w 1061"/>
                <a:gd name="T31" fmla="*/ 282 h 1968"/>
                <a:gd name="T32" fmla="*/ 1 w 1061"/>
                <a:gd name="T33" fmla="*/ 315 h 1968"/>
                <a:gd name="T34" fmla="*/ 6 w 1061"/>
                <a:gd name="T35" fmla="*/ 346 h 1968"/>
                <a:gd name="T36" fmla="*/ 16 w 1061"/>
                <a:gd name="T37" fmla="*/ 375 h 1968"/>
                <a:gd name="T38" fmla="*/ 30 w 1061"/>
                <a:gd name="T39" fmla="*/ 403 h 1968"/>
                <a:gd name="T40" fmla="*/ 42 w 1061"/>
                <a:gd name="T41" fmla="*/ 423 h 1968"/>
                <a:gd name="T42" fmla="*/ 52 w 1061"/>
                <a:gd name="T43" fmla="*/ 435 h 1968"/>
                <a:gd name="T44" fmla="*/ 62 w 1061"/>
                <a:gd name="T45" fmla="*/ 447 h 1968"/>
                <a:gd name="T46" fmla="*/ 73 w 1061"/>
                <a:gd name="T47" fmla="*/ 456 h 1968"/>
                <a:gd name="T48" fmla="*/ 84 w 1061"/>
                <a:gd name="T49" fmla="*/ 465 h 1968"/>
                <a:gd name="T50" fmla="*/ 96 w 1061"/>
                <a:gd name="T51" fmla="*/ 473 h 1968"/>
                <a:gd name="T52" fmla="*/ 109 w 1061"/>
                <a:gd name="T53" fmla="*/ 481 h 1968"/>
                <a:gd name="T54" fmla="*/ 122 w 1061"/>
                <a:gd name="T55" fmla="*/ 488 h 1968"/>
                <a:gd name="T56" fmla="*/ 130 w 1061"/>
                <a:gd name="T57" fmla="*/ 492 h 1968"/>
                <a:gd name="T58" fmla="*/ 132 w 1061"/>
                <a:gd name="T59" fmla="*/ 489 h 1968"/>
                <a:gd name="T60" fmla="*/ 125 w 1061"/>
                <a:gd name="T61" fmla="*/ 484 h 1968"/>
                <a:gd name="T62" fmla="*/ 114 w 1061"/>
                <a:gd name="T63" fmla="*/ 476 h 1968"/>
                <a:gd name="T64" fmla="*/ 103 w 1061"/>
                <a:gd name="T65" fmla="*/ 468 h 1968"/>
                <a:gd name="T66" fmla="*/ 92 w 1061"/>
                <a:gd name="T67" fmla="*/ 459 h 1968"/>
                <a:gd name="T68" fmla="*/ 83 w 1061"/>
                <a:gd name="T69" fmla="*/ 450 h 1968"/>
                <a:gd name="T70" fmla="*/ 74 w 1061"/>
                <a:gd name="T71" fmla="*/ 439 h 1968"/>
                <a:gd name="T72" fmla="*/ 66 w 1061"/>
                <a:gd name="T73" fmla="*/ 429 h 1968"/>
                <a:gd name="T74" fmla="*/ 59 w 1061"/>
                <a:gd name="T75" fmla="*/ 416 h 1968"/>
                <a:gd name="T76" fmla="*/ 49 w 1061"/>
                <a:gd name="T77" fmla="*/ 394 h 1968"/>
                <a:gd name="T78" fmla="*/ 39 w 1061"/>
                <a:gd name="T79" fmla="*/ 364 h 1968"/>
                <a:gd name="T80" fmla="*/ 33 w 1061"/>
                <a:gd name="T81" fmla="*/ 334 h 1968"/>
                <a:gd name="T82" fmla="*/ 31 w 1061"/>
                <a:gd name="T83" fmla="*/ 302 h 1968"/>
                <a:gd name="T84" fmla="*/ 33 w 1061"/>
                <a:gd name="T85" fmla="*/ 270 h 1968"/>
                <a:gd name="T86" fmla="*/ 38 w 1061"/>
                <a:gd name="T87" fmla="*/ 242 h 1968"/>
                <a:gd name="T88" fmla="*/ 44 w 1061"/>
                <a:gd name="T89" fmla="*/ 213 h 1968"/>
                <a:gd name="T90" fmla="*/ 52 w 1061"/>
                <a:gd name="T91" fmla="*/ 186 h 1968"/>
                <a:gd name="T92" fmla="*/ 59 w 1061"/>
                <a:gd name="T93" fmla="*/ 160 h 1968"/>
                <a:gd name="T94" fmla="*/ 68 w 1061"/>
                <a:gd name="T95" fmla="*/ 138 h 1968"/>
                <a:gd name="T96" fmla="*/ 78 w 1061"/>
                <a:gd name="T97" fmla="*/ 116 h 1968"/>
                <a:gd name="T98" fmla="*/ 90 w 1061"/>
                <a:gd name="T99" fmla="*/ 96 h 1968"/>
                <a:gd name="T100" fmla="*/ 104 w 1061"/>
                <a:gd name="T101" fmla="*/ 76 h 1968"/>
                <a:gd name="T102" fmla="*/ 120 w 1061"/>
                <a:gd name="T103" fmla="*/ 58 h 1968"/>
                <a:gd name="T104" fmla="*/ 139 w 1061"/>
                <a:gd name="T105" fmla="*/ 42 h 1968"/>
                <a:gd name="T106" fmla="*/ 160 w 1061"/>
                <a:gd name="T107" fmla="*/ 28 h 1968"/>
                <a:gd name="T108" fmla="*/ 182 w 1061"/>
                <a:gd name="T109" fmla="*/ 17 h 1968"/>
                <a:gd name="T110" fmla="*/ 205 w 1061"/>
                <a:gd name="T111" fmla="*/ 8 h 1968"/>
                <a:gd name="T112" fmla="*/ 229 w 1061"/>
                <a:gd name="T113" fmla="*/ 3 h 1968"/>
                <a:gd name="T114" fmla="*/ 253 w 1061"/>
                <a:gd name="T115" fmla="*/ 1 h 1968"/>
                <a:gd name="T116" fmla="*/ 266 w 1061"/>
                <a:gd name="T117" fmla="*/ 2 h 1968"/>
                <a:gd name="T118" fmla="*/ 266 w 1061"/>
                <a:gd name="T119" fmla="*/ 1 h 1968"/>
                <a:gd name="T120" fmla="*/ 266 w 1061"/>
                <a:gd name="T121" fmla="*/ 1 h 19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61"/>
                <a:gd name="T184" fmla="*/ 0 h 1968"/>
                <a:gd name="T185" fmla="*/ 1061 w 1061"/>
                <a:gd name="T186" fmla="*/ 1968 h 19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61" h="1968">
                  <a:moveTo>
                    <a:pt x="1061" y="4"/>
                  </a:moveTo>
                  <a:lnTo>
                    <a:pt x="1009" y="0"/>
                  </a:lnTo>
                  <a:lnTo>
                    <a:pt x="957" y="0"/>
                  </a:lnTo>
                  <a:lnTo>
                    <a:pt x="903" y="6"/>
                  </a:lnTo>
                  <a:lnTo>
                    <a:pt x="850" y="14"/>
                  </a:lnTo>
                  <a:lnTo>
                    <a:pt x="800" y="27"/>
                  </a:lnTo>
                  <a:lnTo>
                    <a:pt x="747" y="43"/>
                  </a:lnTo>
                  <a:lnTo>
                    <a:pt x="697" y="62"/>
                  </a:lnTo>
                  <a:lnTo>
                    <a:pt x="648" y="86"/>
                  </a:lnTo>
                  <a:lnTo>
                    <a:pt x="600" y="111"/>
                  </a:lnTo>
                  <a:lnTo>
                    <a:pt x="553" y="138"/>
                  </a:lnTo>
                  <a:lnTo>
                    <a:pt x="508" y="170"/>
                  </a:lnTo>
                  <a:lnTo>
                    <a:pt x="465" y="201"/>
                  </a:lnTo>
                  <a:lnTo>
                    <a:pt x="422" y="236"/>
                  </a:lnTo>
                  <a:lnTo>
                    <a:pt x="383" y="273"/>
                  </a:lnTo>
                  <a:lnTo>
                    <a:pt x="347" y="310"/>
                  </a:lnTo>
                  <a:lnTo>
                    <a:pt x="312" y="349"/>
                  </a:lnTo>
                  <a:lnTo>
                    <a:pt x="282" y="386"/>
                  </a:lnTo>
                  <a:lnTo>
                    <a:pt x="256" y="423"/>
                  </a:lnTo>
                  <a:lnTo>
                    <a:pt x="230" y="462"/>
                  </a:lnTo>
                  <a:lnTo>
                    <a:pt x="205" y="503"/>
                  </a:lnTo>
                  <a:lnTo>
                    <a:pt x="185" y="544"/>
                  </a:lnTo>
                  <a:lnTo>
                    <a:pt x="164" y="587"/>
                  </a:lnTo>
                  <a:lnTo>
                    <a:pt x="144" y="629"/>
                  </a:lnTo>
                  <a:lnTo>
                    <a:pt x="127" y="672"/>
                  </a:lnTo>
                  <a:lnTo>
                    <a:pt x="102" y="735"/>
                  </a:lnTo>
                  <a:lnTo>
                    <a:pt x="80" y="799"/>
                  </a:lnTo>
                  <a:lnTo>
                    <a:pt x="58" y="863"/>
                  </a:lnTo>
                  <a:lnTo>
                    <a:pt x="41" y="928"/>
                  </a:lnTo>
                  <a:lnTo>
                    <a:pt x="24" y="992"/>
                  </a:lnTo>
                  <a:lnTo>
                    <a:pt x="13" y="1058"/>
                  </a:lnTo>
                  <a:lnTo>
                    <a:pt x="3" y="1126"/>
                  </a:lnTo>
                  <a:lnTo>
                    <a:pt x="0" y="1195"/>
                  </a:lnTo>
                  <a:lnTo>
                    <a:pt x="1" y="1259"/>
                  </a:lnTo>
                  <a:lnTo>
                    <a:pt x="9" y="1321"/>
                  </a:lnTo>
                  <a:lnTo>
                    <a:pt x="22" y="1382"/>
                  </a:lnTo>
                  <a:lnTo>
                    <a:pt x="41" y="1440"/>
                  </a:lnTo>
                  <a:lnTo>
                    <a:pt x="63" y="1498"/>
                  </a:lnTo>
                  <a:lnTo>
                    <a:pt x="89" y="1555"/>
                  </a:lnTo>
                  <a:lnTo>
                    <a:pt x="119" y="1610"/>
                  </a:lnTo>
                  <a:lnTo>
                    <a:pt x="151" y="1664"/>
                  </a:lnTo>
                  <a:lnTo>
                    <a:pt x="168" y="1691"/>
                  </a:lnTo>
                  <a:lnTo>
                    <a:pt x="187" y="1717"/>
                  </a:lnTo>
                  <a:lnTo>
                    <a:pt x="205" y="1740"/>
                  </a:lnTo>
                  <a:lnTo>
                    <a:pt x="226" y="1763"/>
                  </a:lnTo>
                  <a:lnTo>
                    <a:pt x="246" y="1785"/>
                  </a:lnTo>
                  <a:lnTo>
                    <a:pt x="267" y="1804"/>
                  </a:lnTo>
                  <a:lnTo>
                    <a:pt x="289" y="1824"/>
                  </a:lnTo>
                  <a:lnTo>
                    <a:pt x="312" y="1841"/>
                  </a:lnTo>
                  <a:lnTo>
                    <a:pt x="334" y="1859"/>
                  </a:lnTo>
                  <a:lnTo>
                    <a:pt x="359" y="1876"/>
                  </a:lnTo>
                  <a:lnTo>
                    <a:pt x="383" y="1892"/>
                  </a:lnTo>
                  <a:lnTo>
                    <a:pt x="409" y="1908"/>
                  </a:lnTo>
                  <a:lnTo>
                    <a:pt x="433" y="1923"/>
                  </a:lnTo>
                  <a:lnTo>
                    <a:pt x="459" y="1939"/>
                  </a:lnTo>
                  <a:lnTo>
                    <a:pt x="486" y="1952"/>
                  </a:lnTo>
                  <a:lnTo>
                    <a:pt x="514" y="1968"/>
                  </a:lnTo>
                  <a:lnTo>
                    <a:pt x="519" y="1968"/>
                  </a:lnTo>
                  <a:lnTo>
                    <a:pt x="523" y="1962"/>
                  </a:lnTo>
                  <a:lnTo>
                    <a:pt x="525" y="1956"/>
                  </a:lnTo>
                  <a:lnTo>
                    <a:pt x="523" y="1951"/>
                  </a:lnTo>
                  <a:lnTo>
                    <a:pt x="499" y="1935"/>
                  </a:lnTo>
                  <a:lnTo>
                    <a:pt x="476" y="1917"/>
                  </a:lnTo>
                  <a:lnTo>
                    <a:pt x="454" y="1902"/>
                  </a:lnTo>
                  <a:lnTo>
                    <a:pt x="431" y="1886"/>
                  </a:lnTo>
                  <a:lnTo>
                    <a:pt x="409" y="1869"/>
                  </a:lnTo>
                  <a:lnTo>
                    <a:pt x="388" y="1851"/>
                  </a:lnTo>
                  <a:lnTo>
                    <a:pt x="368" y="1834"/>
                  </a:lnTo>
                  <a:lnTo>
                    <a:pt x="349" y="1816"/>
                  </a:lnTo>
                  <a:lnTo>
                    <a:pt x="329" y="1797"/>
                  </a:lnTo>
                  <a:lnTo>
                    <a:pt x="312" y="1777"/>
                  </a:lnTo>
                  <a:lnTo>
                    <a:pt x="293" y="1756"/>
                  </a:lnTo>
                  <a:lnTo>
                    <a:pt x="278" y="1734"/>
                  </a:lnTo>
                  <a:lnTo>
                    <a:pt x="261" y="1713"/>
                  </a:lnTo>
                  <a:lnTo>
                    <a:pt x="246" y="1687"/>
                  </a:lnTo>
                  <a:lnTo>
                    <a:pt x="233" y="1664"/>
                  </a:lnTo>
                  <a:lnTo>
                    <a:pt x="220" y="1637"/>
                  </a:lnTo>
                  <a:lnTo>
                    <a:pt x="194" y="1574"/>
                  </a:lnTo>
                  <a:lnTo>
                    <a:pt x="172" y="1514"/>
                  </a:lnTo>
                  <a:lnTo>
                    <a:pt x="155" y="1454"/>
                  </a:lnTo>
                  <a:lnTo>
                    <a:pt x="140" y="1393"/>
                  </a:lnTo>
                  <a:lnTo>
                    <a:pt x="130" y="1333"/>
                  </a:lnTo>
                  <a:lnTo>
                    <a:pt x="125" y="1271"/>
                  </a:lnTo>
                  <a:lnTo>
                    <a:pt x="123" y="1206"/>
                  </a:lnTo>
                  <a:lnTo>
                    <a:pt x="125" y="1138"/>
                  </a:lnTo>
                  <a:lnTo>
                    <a:pt x="130" y="1080"/>
                  </a:lnTo>
                  <a:lnTo>
                    <a:pt x="140" y="1021"/>
                  </a:lnTo>
                  <a:lnTo>
                    <a:pt x="149" y="965"/>
                  </a:lnTo>
                  <a:lnTo>
                    <a:pt x="162" y="908"/>
                  </a:lnTo>
                  <a:lnTo>
                    <a:pt x="175" y="852"/>
                  </a:lnTo>
                  <a:lnTo>
                    <a:pt x="190" y="795"/>
                  </a:lnTo>
                  <a:lnTo>
                    <a:pt x="207" y="741"/>
                  </a:lnTo>
                  <a:lnTo>
                    <a:pt x="222" y="684"/>
                  </a:lnTo>
                  <a:lnTo>
                    <a:pt x="235" y="639"/>
                  </a:lnTo>
                  <a:lnTo>
                    <a:pt x="252" y="594"/>
                  </a:lnTo>
                  <a:lnTo>
                    <a:pt x="269" y="550"/>
                  </a:lnTo>
                  <a:lnTo>
                    <a:pt x="289" y="507"/>
                  </a:lnTo>
                  <a:lnTo>
                    <a:pt x="310" y="464"/>
                  </a:lnTo>
                  <a:lnTo>
                    <a:pt x="332" y="423"/>
                  </a:lnTo>
                  <a:lnTo>
                    <a:pt x="359" y="382"/>
                  </a:lnTo>
                  <a:lnTo>
                    <a:pt x="385" y="343"/>
                  </a:lnTo>
                  <a:lnTo>
                    <a:pt x="415" y="304"/>
                  </a:lnTo>
                  <a:lnTo>
                    <a:pt x="446" y="267"/>
                  </a:lnTo>
                  <a:lnTo>
                    <a:pt x="480" y="232"/>
                  </a:lnTo>
                  <a:lnTo>
                    <a:pt x="517" y="199"/>
                  </a:lnTo>
                  <a:lnTo>
                    <a:pt x="555" y="168"/>
                  </a:lnTo>
                  <a:lnTo>
                    <a:pt x="596" y="138"/>
                  </a:lnTo>
                  <a:lnTo>
                    <a:pt x="639" y="111"/>
                  </a:lnTo>
                  <a:lnTo>
                    <a:pt x="682" y="88"/>
                  </a:lnTo>
                  <a:lnTo>
                    <a:pt x="727" y="66"/>
                  </a:lnTo>
                  <a:lnTo>
                    <a:pt x="774" y="47"/>
                  </a:lnTo>
                  <a:lnTo>
                    <a:pt x="820" y="31"/>
                  </a:lnTo>
                  <a:lnTo>
                    <a:pt x="867" y="20"/>
                  </a:lnTo>
                  <a:lnTo>
                    <a:pt x="916" y="10"/>
                  </a:lnTo>
                  <a:lnTo>
                    <a:pt x="964" y="6"/>
                  </a:lnTo>
                  <a:lnTo>
                    <a:pt x="1011" y="4"/>
                  </a:lnTo>
                  <a:lnTo>
                    <a:pt x="1060" y="6"/>
                  </a:lnTo>
                  <a:lnTo>
                    <a:pt x="1061" y="6"/>
                  </a:lnTo>
                  <a:lnTo>
                    <a:pt x="106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87" name="Freeform 90"/>
            <p:cNvSpPr>
              <a:spLocks/>
            </p:cNvSpPr>
            <p:nvPr/>
          </p:nvSpPr>
          <p:spPr bwMode="auto">
            <a:xfrm>
              <a:off x="5366" y="3511"/>
              <a:ext cx="53" cy="34"/>
            </a:xfrm>
            <a:custGeom>
              <a:avLst/>
              <a:gdLst>
                <a:gd name="T0" fmla="*/ 26 w 107"/>
                <a:gd name="T1" fmla="*/ 0 h 66"/>
                <a:gd name="T2" fmla="*/ 23 w 107"/>
                <a:gd name="T3" fmla="*/ 3 h 66"/>
                <a:gd name="T4" fmla="*/ 20 w 107"/>
                <a:gd name="T5" fmla="*/ 6 h 66"/>
                <a:gd name="T6" fmla="*/ 17 w 107"/>
                <a:gd name="T7" fmla="*/ 8 h 66"/>
                <a:gd name="T8" fmla="*/ 14 w 107"/>
                <a:gd name="T9" fmla="*/ 10 h 66"/>
                <a:gd name="T10" fmla="*/ 11 w 107"/>
                <a:gd name="T11" fmla="*/ 11 h 66"/>
                <a:gd name="T12" fmla="*/ 8 w 107"/>
                <a:gd name="T13" fmla="*/ 13 h 66"/>
                <a:gd name="T14" fmla="*/ 4 w 107"/>
                <a:gd name="T15" fmla="*/ 14 h 66"/>
                <a:gd name="T16" fmla="*/ 1 w 107"/>
                <a:gd name="T17" fmla="*/ 16 h 66"/>
                <a:gd name="T18" fmla="*/ 0 w 107"/>
                <a:gd name="T19" fmla="*/ 16 h 66"/>
                <a:gd name="T20" fmla="*/ 0 w 107"/>
                <a:gd name="T21" fmla="*/ 17 h 66"/>
                <a:gd name="T22" fmla="*/ 0 w 107"/>
                <a:gd name="T23" fmla="*/ 18 h 66"/>
                <a:gd name="T24" fmla="*/ 0 w 107"/>
                <a:gd name="T25" fmla="*/ 18 h 66"/>
                <a:gd name="T26" fmla="*/ 4 w 107"/>
                <a:gd name="T27" fmla="*/ 16 h 66"/>
                <a:gd name="T28" fmla="*/ 8 w 107"/>
                <a:gd name="T29" fmla="*/ 15 h 66"/>
                <a:gd name="T30" fmla="*/ 11 w 107"/>
                <a:gd name="T31" fmla="*/ 13 h 66"/>
                <a:gd name="T32" fmla="*/ 15 w 107"/>
                <a:gd name="T33" fmla="*/ 11 h 66"/>
                <a:gd name="T34" fmla="*/ 18 w 107"/>
                <a:gd name="T35" fmla="*/ 9 h 66"/>
                <a:gd name="T36" fmla="*/ 21 w 107"/>
                <a:gd name="T37" fmla="*/ 7 h 66"/>
                <a:gd name="T38" fmla="*/ 24 w 107"/>
                <a:gd name="T39" fmla="*/ 4 h 66"/>
                <a:gd name="T40" fmla="*/ 26 w 107"/>
                <a:gd name="T41" fmla="*/ 0 h 66"/>
                <a:gd name="T42" fmla="*/ 26 w 107"/>
                <a:gd name="T43" fmla="*/ 0 h 66"/>
                <a:gd name="T44" fmla="*/ 26 w 107"/>
                <a:gd name="T45" fmla="*/ 0 h 66"/>
                <a:gd name="T46" fmla="*/ 26 w 107"/>
                <a:gd name="T47" fmla="*/ 0 h 66"/>
                <a:gd name="T48" fmla="*/ 26 w 107"/>
                <a:gd name="T49" fmla="*/ 0 h 66"/>
                <a:gd name="T50" fmla="*/ 26 w 107"/>
                <a:gd name="T51" fmla="*/ 0 h 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7"/>
                <a:gd name="T79" fmla="*/ 0 h 66"/>
                <a:gd name="T80" fmla="*/ 107 w 107"/>
                <a:gd name="T81" fmla="*/ 66 h 6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7" h="66">
                  <a:moveTo>
                    <a:pt x="105" y="0"/>
                  </a:moveTo>
                  <a:lnTo>
                    <a:pt x="92" y="12"/>
                  </a:lnTo>
                  <a:lnTo>
                    <a:pt x="81" y="21"/>
                  </a:lnTo>
                  <a:lnTo>
                    <a:pt x="70" y="29"/>
                  </a:lnTo>
                  <a:lnTo>
                    <a:pt x="58" y="37"/>
                  </a:lnTo>
                  <a:lnTo>
                    <a:pt x="45" y="43"/>
                  </a:lnTo>
                  <a:lnTo>
                    <a:pt x="32" y="49"/>
                  </a:lnTo>
                  <a:lnTo>
                    <a:pt x="19" y="54"/>
                  </a:lnTo>
                  <a:lnTo>
                    <a:pt x="4" y="60"/>
                  </a:lnTo>
                  <a:lnTo>
                    <a:pt x="2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17" y="62"/>
                  </a:lnTo>
                  <a:lnTo>
                    <a:pt x="32" y="56"/>
                  </a:lnTo>
                  <a:lnTo>
                    <a:pt x="47" y="51"/>
                  </a:lnTo>
                  <a:lnTo>
                    <a:pt x="60" y="43"/>
                  </a:lnTo>
                  <a:lnTo>
                    <a:pt x="73" y="35"/>
                  </a:lnTo>
                  <a:lnTo>
                    <a:pt x="84" y="25"/>
                  </a:lnTo>
                  <a:lnTo>
                    <a:pt x="96" y="14"/>
                  </a:lnTo>
                  <a:lnTo>
                    <a:pt x="107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88" name="Freeform 91"/>
            <p:cNvSpPr>
              <a:spLocks/>
            </p:cNvSpPr>
            <p:nvPr/>
          </p:nvSpPr>
          <p:spPr bwMode="auto">
            <a:xfrm>
              <a:off x="5305" y="3597"/>
              <a:ext cx="29" cy="168"/>
            </a:xfrm>
            <a:custGeom>
              <a:avLst/>
              <a:gdLst>
                <a:gd name="T0" fmla="*/ 14 w 58"/>
                <a:gd name="T1" fmla="*/ 0 h 335"/>
                <a:gd name="T2" fmla="*/ 13 w 58"/>
                <a:gd name="T3" fmla="*/ 10 h 335"/>
                <a:gd name="T4" fmla="*/ 13 w 58"/>
                <a:gd name="T5" fmla="*/ 19 h 335"/>
                <a:gd name="T6" fmla="*/ 13 w 58"/>
                <a:gd name="T7" fmla="*/ 29 h 335"/>
                <a:gd name="T8" fmla="*/ 13 w 58"/>
                <a:gd name="T9" fmla="*/ 38 h 335"/>
                <a:gd name="T10" fmla="*/ 12 w 58"/>
                <a:gd name="T11" fmla="*/ 50 h 335"/>
                <a:gd name="T12" fmla="*/ 9 w 58"/>
                <a:gd name="T13" fmla="*/ 61 h 335"/>
                <a:gd name="T14" fmla="*/ 5 w 58"/>
                <a:gd name="T15" fmla="*/ 73 h 335"/>
                <a:gd name="T16" fmla="*/ 0 w 58"/>
                <a:gd name="T17" fmla="*/ 83 h 335"/>
                <a:gd name="T18" fmla="*/ 0 w 58"/>
                <a:gd name="T19" fmla="*/ 84 h 335"/>
                <a:gd name="T20" fmla="*/ 1 w 58"/>
                <a:gd name="T21" fmla="*/ 84 h 335"/>
                <a:gd name="T22" fmla="*/ 1 w 58"/>
                <a:gd name="T23" fmla="*/ 84 h 335"/>
                <a:gd name="T24" fmla="*/ 2 w 58"/>
                <a:gd name="T25" fmla="*/ 83 h 335"/>
                <a:gd name="T26" fmla="*/ 6 w 58"/>
                <a:gd name="T27" fmla="*/ 75 h 335"/>
                <a:gd name="T28" fmla="*/ 9 w 58"/>
                <a:gd name="T29" fmla="*/ 66 h 335"/>
                <a:gd name="T30" fmla="*/ 12 w 58"/>
                <a:gd name="T31" fmla="*/ 57 h 335"/>
                <a:gd name="T32" fmla="*/ 14 w 58"/>
                <a:gd name="T33" fmla="*/ 48 h 335"/>
                <a:gd name="T34" fmla="*/ 15 w 58"/>
                <a:gd name="T35" fmla="*/ 37 h 335"/>
                <a:gd name="T36" fmla="*/ 14 w 58"/>
                <a:gd name="T37" fmla="*/ 24 h 335"/>
                <a:gd name="T38" fmla="*/ 14 w 58"/>
                <a:gd name="T39" fmla="*/ 13 h 335"/>
                <a:gd name="T40" fmla="*/ 14 w 58"/>
                <a:gd name="T41" fmla="*/ 0 h 335"/>
                <a:gd name="T42" fmla="*/ 14 w 58"/>
                <a:gd name="T43" fmla="*/ 0 h 335"/>
                <a:gd name="T44" fmla="*/ 14 w 58"/>
                <a:gd name="T45" fmla="*/ 0 h 335"/>
                <a:gd name="T46" fmla="*/ 14 w 58"/>
                <a:gd name="T47" fmla="*/ 0 h 335"/>
                <a:gd name="T48" fmla="*/ 14 w 58"/>
                <a:gd name="T49" fmla="*/ 0 h 335"/>
                <a:gd name="T50" fmla="*/ 14 w 58"/>
                <a:gd name="T51" fmla="*/ 0 h 3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335"/>
                <a:gd name="T80" fmla="*/ 58 w 58"/>
                <a:gd name="T81" fmla="*/ 335 h 3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335">
                  <a:moveTo>
                    <a:pt x="54" y="0"/>
                  </a:moveTo>
                  <a:lnTo>
                    <a:pt x="50" y="37"/>
                  </a:lnTo>
                  <a:lnTo>
                    <a:pt x="50" y="74"/>
                  </a:lnTo>
                  <a:lnTo>
                    <a:pt x="52" y="113"/>
                  </a:lnTo>
                  <a:lnTo>
                    <a:pt x="52" y="150"/>
                  </a:lnTo>
                  <a:lnTo>
                    <a:pt x="47" y="197"/>
                  </a:lnTo>
                  <a:lnTo>
                    <a:pt x="35" y="244"/>
                  </a:lnTo>
                  <a:lnTo>
                    <a:pt x="19" y="289"/>
                  </a:lnTo>
                  <a:lnTo>
                    <a:pt x="0" y="332"/>
                  </a:lnTo>
                  <a:lnTo>
                    <a:pt x="0" y="335"/>
                  </a:lnTo>
                  <a:lnTo>
                    <a:pt x="2" y="335"/>
                  </a:lnTo>
                  <a:lnTo>
                    <a:pt x="4" y="334"/>
                  </a:lnTo>
                  <a:lnTo>
                    <a:pt x="5" y="332"/>
                  </a:lnTo>
                  <a:lnTo>
                    <a:pt x="22" y="298"/>
                  </a:lnTo>
                  <a:lnTo>
                    <a:pt x="35" y="263"/>
                  </a:lnTo>
                  <a:lnTo>
                    <a:pt x="47" y="228"/>
                  </a:lnTo>
                  <a:lnTo>
                    <a:pt x="54" y="191"/>
                  </a:lnTo>
                  <a:lnTo>
                    <a:pt x="58" y="145"/>
                  </a:lnTo>
                  <a:lnTo>
                    <a:pt x="56" y="96"/>
                  </a:lnTo>
                  <a:lnTo>
                    <a:pt x="54" y="49"/>
                  </a:lnTo>
                  <a:lnTo>
                    <a:pt x="56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89" name="Freeform 92"/>
            <p:cNvSpPr>
              <a:spLocks/>
            </p:cNvSpPr>
            <p:nvPr/>
          </p:nvSpPr>
          <p:spPr bwMode="auto">
            <a:xfrm>
              <a:off x="5153" y="3642"/>
              <a:ext cx="160" cy="212"/>
            </a:xfrm>
            <a:custGeom>
              <a:avLst/>
              <a:gdLst>
                <a:gd name="T0" fmla="*/ 76 w 322"/>
                <a:gd name="T1" fmla="*/ 0 h 425"/>
                <a:gd name="T2" fmla="*/ 77 w 322"/>
                <a:gd name="T3" fmla="*/ 9 h 425"/>
                <a:gd name="T4" fmla="*/ 77 w 322"/>
                <a:gd name="T5" fmla="*/ 18 h 425"/>
                <a:gd name="T6" fmla="*/ 77 w 322"/>
                <a:gd name="T7" fmla="*/ 27 h 425"/>
                <a:gd name="T8" fmla="*/ 75 w 322"/>
                <a:gd name="T9" fmla="*/ 36 h 425"/>
                <a:gd name="T10" fmla="*/ 73 w 322"/>
                <a:gd name="T11" fmla="*/ 44 h 425"/>
                <a:gd name="T12" fmla="*/ 70 w 322"/>
                <a:gd name="T13" fmla="*/ 53 h 425"/>
                <a:gd name="T14" fmla="*/ 66 w 322"/>
                <a:gd name="T15" fmla="*/ 61 h 425"/>
                <a:gd name="T16" fmla="*/ 61 w 322"/>
                <a:gd name="T17" fmla="*/ 69 h 425"/>
                <a:gd name="T18" fmla="*/ 55 w 322"/>
                <a:gd name="T19" fmla="*/ 75 h 425"/>
                <a:gd name="T20" fmla="*/ 49 w 322"/>
                <a:gd name="T21" fmla="*/ 81 h 425"/>
                <a:gd name="T22" fmla="*/ 42 w 322"/>
                <a:gd name="T23" fmla="*/ 85 h 425"/>
                <a:gd name="T24" fmla="*/ 35 w 322"/>
                <a:gd name="T25" fmla="*/ 89 h 425"/>
                <a:gd name="T26" fmla="*/ 28 w 322"/>
                <a:gd name="T27" fmla="*/ 93 h 425"/>
                <a:gd name="T28" fmla="*/ 20 w 322"/>
                <a:gd name="T29" fmla="*/ 95 h 425"/>
                <a:gd name="T30" fmla="*/ 12 w 322"/>
                <a:gd name="T31" fmla="*/ 98 h 425"/>
                <a:gd name="T32" fmla="*/ 4 w 322"/>
                <a:gd name="T33" fmla="*/ 99 h 425"/>
                <a:gd name="T34" fmla="*/ 2 w 322"/>
                <a:gd name="T35" fmla="*/ 101 h 425"/>
                <a:gd name="T36" fmla="*/ 1 w 322"/>
                <a:gd name="T37" fmla="*/ 103 h 425"/>
                <a:gd name="T38" fmla="*/ 0 w 322"/>
                <a:gd name="T39" fmla="*/ 105 h 425"/>
                <a:gd name="T40" fmla="*/ 2 w 322"/>
                <a:gd name="T41" fmla="*/ 106 h 425"/>
                <a:gd name="T42" fmla="*/ 10 w 322"/>
                <a:gd name="T43" fmla="*/ 106 h 425"/>
                <a:gd name="T44" fmla="*/ 19 w 322"/>
                <a:gd name="T45" fmla="*/ 105 h 425"/>
                <a:gd name="T46" fmla="*/ 27 w 322"/>
                <a:gd name="T47" fmla="*/ 103 h 425"/>
                <a:gd name="T48" fmla="*/ 35 w 322"/>
                <a:gd name="T49" fmla="*/ 100 h 425"/>
                <a:gd name="T50" fmla="*/ 43 w 322"/>
                <a:gd name="T51" fmla="*/ 97 h 425"/>
                <a:gd name="T52" fmla="*/ 50 w 322"/>
                <a:gd name="T53" fmla="*/ 92 h 425"/>
                <a:gd name="T54" fmla="*/ 56 w 322"/>
                <a:gd name="T55" fmla="*/ 87 h 425"/>
                <a:gd name="T56" fmla="*/ 62 w 322"/>
                <a:gd name="T57" fmla="*/ 80 h 425"/>
                <a:gd name="T58" fmla="*/ 69 w 322"/>
                <a:gd name="T59" fmla="*/ 72 h 425"/>
                <a:gd name="T60" fmla="*/ 74 w 322"/>
                <a:gd name="T61" fmla="*/ 62 h 425"/>
                <a:gd name="T62" fmla="*/ 77 w 322"/>
                <a:gd name="T63" fmla="*/ 52 h 425"/>
                <a:gd name="T64" fmla="*/ 79 w 322"/>
                <a:gd name="T65" fmla="*/ 42 h 425"/>
                <a:gd name="T66" fmla="*/ 80 w 322"/>
                <a:gd name="T67" fmla="*/ 32 h 425"/>
                <a:gd name="T68" fmla="*/ 80 w 322"/>
                <a:gd name="T69" fmla="*/ 21 h 425"/>
                <a:gd name="T70" fmla="*/ 78 w 322"/>
                <a:gd name="T71" fmla="*/ 10 h 425"/>
                <a:gd name="T72" fmla="*/ 77 w 322"/>
                <a:gd name="T73" fmla="*/ 0 h 425"/>
                <a:gd name="T74" fmla="*/ 77 w 322"/>
                <a:gd name="T75" fmla="*/ 0 h 425"/>
                <a:gd name="T76" fmla="*/ 77 w 322"/>
                <a:gd name="T77" fmla="*/ 0 h 425"/>
                <a:gd name="T78" fmla="*/ 76 w 322"/>
                <a:gd name="T79" fmla="*/ 0 h 425"/>
                <a:gd name="T80" fmla="*/ 76 w 322"/>
                <a:gd name="T81" fmla="*/ 0 h 425"/>
                <a:gd name="T82" fmla="*/ 76 w 322"/>
                <a:gd name="T83" fmla="*/ 0 h 4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2"/>
                <a:gd name="T127" fmla="*/ 0 h 425"/>
                <a:gd name="T128" fmla="*/ 322 w 322"/>
                <a:gd name="T129" fmla="*/ 425 h 4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2" h="425">
                  <a:moveTo>
                    <a:pt x="307" y="0"/>
                  </a:moveTo>
                  <a:lnTo>
                    <a:pt x="310" y="39"/>
                  </a:lnTo>
                  <a:lnTo>
                    <a:pt x="312" y="74"/>
                  </a:lnTo>
                  <a:lnTo>
                    <a:pt x="309" y="111"/>
                  </a:lnTo>
                  <a:lnTo>
                    <a:pt x="303" y="144"/>
                  </a:lnTo>
                  <a:lnTo>
                    <a:pt x="294" y="179"/>
                  </a:lnTo>
                  <a:lnTo>
                    <a:pt x="281" y="212"/>
                  </a:lnTo>
                  <a:lnTo>
                    <a:pt x="266" y="244"/>
                  </a:lnTo>
                  <a:lnTo>
                    <a:pt x="245" y="277"/>
                  </a:lnTo>
                  <a:lnTo>
                    <a:pt x="224" y="302"/>
                  </a:lnTo>
                  <a:lnTo>
                    <a:pt x="198" y="325"/>
                  </a:lnTo>
                  <a:lnTo>
                    <a:pt x="172" y="343"/>
                  </a:lnTo>
                  <a:lnTo>
                    <a:pt x="142" y="359"/>
                  </a:lnTo>
                  <a:lnTo>
                    <a:pt x="112" y="372"/>
                  </a:lnTo>
                  <a:lnTo>
                    <a:pt x="81" y="382"/>
                  </a:lnTo>
                  <a:lnTo>
                    <a:pt x="49" y="392"/>
                  </a:lnTo>
                  <a:lnTo>
                    <a:pt x="19" y="399"/>
                  </a:lnTo>
                  <a:lnTo>
                    <a:pt x="11" y="405"/>
                  </a:lnTo>
                  <a:lnTo>
                    <a:pt x="4" y="413"/>
                  </a:lnTo>
                  <a:lnTo>
                    <a:pt x="0" y="421"/>
                  </a:lnTo>
                  <a:lnTo>
                    <a:pt x="9" y="425"/>
                  </a:lnTo>
                  <a:lnTo>
                    <a:pt x="43" y="425"/>
                  </a:lnTo>
                  <a:lnTo>
                    <a:pt x="77" y="423"/>
                  </a:lnTo>
                  <a:lnTo>
                    <a:pt x="110" y="415"/>
                  </a:lnTo>
                  <a:lnTo>
                    <a:pt x="142" y="403"/>
                  </a:lnTo>
                  <a:lnTo>
                    <a:pt x="174" y="390"/>
                  </a:lnTo>
                  <a:lnTo>
                    <a:pt x="202" y="370"/>
                  </a:lnTo>
                  <a:lnTo>
                    <a:pt x="228" y="349"/>
                  </a:lnTo>
                  <a:lnTo>
                    <a:pt x="252" y="323"/>
                  </a:lnTo>
                  <a:lnTo>
                    <a:pt x="277" y="288"/>
                  </a:lnTo>
                  <a:lnTo>
                    <a:pt x="297" y="249"/>
                  </a:lnTo>
                  <a:lnTo>
                    <a:pt x="310" y="210"/>
                  </a:lnTo>
                  <a:lnTo>
                    <a:pt x="318" y="170"/>
                  </a:lnTo>
                  <a:lnTo>
                    <a:pt x="322" y="129"/>
                  </a:lnTo>
                  <a:lnTo>
                    <a:pt x="322" y="86"/>
                  </a:lnTo>
                  <a:lnTo>
                    <a:pt x="316" y="43"/>
                  </a:lnTo>
                  <a:lnTo>
                    <a:pt x="309" y="0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90" name="Freeform 93"/>
            <p:cNvSpPr>
              <a:spLocks/>
            </p:cNvSpPr>
            <p:nvPr/>
          </p:nvSpPr>
          <p:spPr bwMode="auto">
            <a:xfrm>
              <a:off x="4988" y="3776"/>
              <a:ext cx="263" cy="91"/>
            </a:xfrm>
            <a:custGeom>
              <a:avLst/>
              <a:gdLst>
                <a:gd name="T0" fmla="*/ 132 w 525"/>
                <a:gd name="T1" fmla="*/ 0 h 181"/>
                <a:gd name="T2" fmla="*/ 130 w 525"/>
                <a:gd name="T3" fmla="*/ 4 h 181"/>
                <a:gd name="T4" fmla="*/ 128 w 525"/>
                <a:gd name="T5" fmla="*/ 7 h 181"/>
                <a:gd name="T6" fmla="*/ 126 w 525"/>
                <a:gd name="T7" fmla="*/ 10 h 181"/>
                <a:gd name="T8" fmla="*/ 123 w 525"/>
                <a:gd name="T9" fmla="*/ 13 h 181"/>
                <a:gd name="T10" fmla="*/ 121 w 525"/>
                <a:gd name="T11" fmla="*/ 16 h 181"/>
                <a:gd name="T12" fmla="*/ 119 w 525"/>
                <a:gd name="T13" fmla="*/ 19 h 181"/>
                <a:gd name="T14" fmla="*/ 116 w 525"/>
                <a:gd name="T15" fmla="*/ 21 h 181"/>
                <a:gd name="T16" fmla="*/ 114 w 525"/>
                <a:gd name="T17" fmla="*/ 24 h 181"/>
                <a:gd name="T18" fmla="*/ 109 w 525"/>
                <a:gd name="T19" fmla="*/ 27 h 181"/>
                <a:gd name="T20" fmla="*/ 104 w 525"/>
                <a:gd name="T21" fmla="*/ 30 h 181"/>
                <a:gd name="T22" fmla="*/ 98 w 525"/>
                <a:gd name="T23" fmla="*/ 32 h 181"/>
                <a:gd name="T24" fmla="*/ 92 w 525"/>
                <a:gd name="T25" fmla="*/ 33 h 181"/>
                <a:gd name="T26" fmla="*/ 86 w 525"/>
                <a:gd name="T27" fmla="*/ 34 h 181"/>
                <a:gd name="T28" fmla="*/ 81 w 525"/>
                <a:gd name="T29" fmla="*/ 35 h 181"/>
                <a:gd name="T30" fmla="*/ 75 w 525"/>
                <a:gd name="T31" fmla="*/ 36 h 181"/>
                <a:gd name="T32" fmla="*/ 70 w 525"/>
                <a:gd name="T33" fmla="*/ 36 h 181"/>
                <a:gd name="T34" fmla="*/ 62 w 525"/>
                <a:gd name="T35" fmla="*/ 37 h 181"/>
                <a:gd name="T36" fmla="*/ 53 w 525"/>
                <a:gd name="T37" fmla="*/ 36 h 181"/>
                <a:gd name="T38" fmla="*/ 45 w 525"/>
                <a:gd name="T39" fmla="*/ 35 h 181"/>
                <a:gd name="T40" fmla="*/ 37 w 525"/>
                <a:gd name="T41" fmla="*/ 33 h 181"/>
                <a:gd name="T42" fmla="*/ 28 w 525"/>
                <a:gd name="T43" fmla="*/ 32 h 181"/>
                <a:gd name="T44" fmla="*/ 21 w 525"/>
                <a:gd name="T45" fmla="*/ 29 h 181"/>
                <a:gd name="T46" fmla="*/ 13 w 525"/>
                <a:gd name="T47" fmla="*/ 27 h 181"/>
                <a:gd name="T48" fmla="*/ 5 w 525"/>
                <a:gd name="T49" fmla="*/ 25 h 181"/>
                <a:gd name="T50" fmla="*/ 3 w 525"/>
                <a:gd name="T51" fmla="*/ 25 h 181"/>
                <a:gd name="T52" fmla="*/ 1 w 525"/>
                <a:gd name="T53" fmla="*/ 26 h 181"/>
                <a:gd name="T54" fmla="*/ 0 w 525"/>
                <a:gd name="T55" fmla="*/ 28 h 181"/>
                <a:gd name="T56" fmla="*/ 1 w 525"/>
                <a:gd name="T57" fmla="*/ 30 h 181"/>
                <a:gd name="T58" fmla="*/ 6 w 525"/>
                <a:gd name="T59" fmla="*/ 32 h 181"/>
                <a:gd name="T60" fmla="*/ 10 w 525"/>
                <a:gd name="T61" fmla="*/ 35 h 181"/>
                <a:gd name="T62" fmla="*/ 15 w 525"/>
                <a:gd name="T63" fmla="*/ 37 h 181"/>
                <a:gd name="T64" fmla="*/ 20 w 525"/>
                <a:gd name="T65" fmla="*/ 39 h 181"/>
                <a:gd name="T66" fmla="*/ 25 w 525"/>
                <a:gd name="T67" fmla="*/ 41 h 181"/>
                <a:gd name="T68" fmla="*/ 30 w 525"/>
                <a:gd name="T69" fmla="*/ 42 h 181"/>
                <a:gd name="T70" fmla="*/ 35 w 525"/>
                <a:gd name="T71" fmla="*/ 44 h 181"/>
                <a:gd name="T72" fmla="*/ 40 w 525"/>
                <a:gd name="T73" fmla="*/ 45 h 181"/>
                <a:gd name="T74" fmla="*/ 45 w 525"/>
                <a:gd name="T75" fmla="*/ 45 h 181"/>
                <a:gd name="T76" fmla="*/ 50 w 525"/>
                <a:gd name="T77" fmla="*/ 46 h 181"/>
                <a:gd name="T78" fmla="*/ 56 w 525"/>
                <a:gd name="T79" fmla="*/ 46 h 181"/>
                <a:gd name="T80" fmla="*/ 61 w 525"/>
                <a:gd name="T81" fmla="*/ 45 h 181"/>
                <a:gd name="T82" fmla="*/ 66 w 525"/>
                <a:gd name="T83" fmla="*/ 45 h 181"/>
                <a:gd name="T84" fmla="*/ 71 w 525"/>
                <a:gd name="T85" fmla="*/ 44 h 181"/>
                <a:gd name="T86" fmla="*/ 77 w 525"/>
                <a:gd name="T87" fmla="*/ 43 h 181"/>
                <a:gd name="T88" fmla="*/ 82 w 525"/>
                <a:gd name="T89" fmla="*/ 42 h 181"/>
                <a:gd name="T90" fmla="*/ 91 w 525"/>
                <a:gd name="T91" fmla="*/ 40 h 181"/>
                <a:gd name="T92" fmla="*/ 98 w 525"/>
                <a:gd name="T93" fmla="*/ 36 h 181"/>
                <a:gd name="T94" fmla="*/ 105 w 525"/>
                <a:gd name="T95" fmla="*/ 32 h 181"/>
                <a:gd name="T96" fmla="*/ 112 w 525"/>
                <a:gd name="T97" fmla="*/ 28 h 181"/>
                <a:gd name="T98" fmla="*/ 117 w 525"/>
                <a:gd name="T99" fmla="*/ 22 h 181"/>
                <a:gd name="T100" fmla="*/ 122 w 525"/>
                <a:gd name="T101" fmla="*/ 15 h 181"/>
                <a:gd name="T102" fmla="*/ 127 w 525"/>
                <a:gd name="T103" fmla="*/ 8 h 181"/>
                <a:gd name="T104" fmla="*/ 132 w 525"/>
                <a:gd name="T105" fmla="*/ 0 h 181"/>
                <a:gd name="T106" fmla="*/ 132 w 525"/>
                <a:gd name="T107" fmla="*/ 0 h 181"/>
                <a:gd name="T108" fmla="*/ 132 w 525"/>
                <a:gd name="T109" fmla="*/ 0 h 181"/>
                <a:gd name="T110" fmla="*/ 132 w 525"/>
                <a:gd name="T111" fmla="*/ 0 h 181"/>
                <a:gd name="T112" fmla="*/ 132 w 525"/>
                <a:gd name="T113" fmla="*/ 0 h 181"/>
                <a:gd name="T114" fmla="*/ 132 w 525"/>
                <a:gd name="T115" fmla="*/ 0 h 1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5"/>
                <a:gd name="T175" fmla="*/ 0 h 181"/>
                <a:gd name="T176" fmla="*/ 525 w 525"/>
                <a:gd name="T177" fmla="*/ 181 h 1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5" h="181">
                  <a:moveTo>
                    <a:pt x="525" y="0"/>
                  </a:moveTo>
                  <a:lnTo>
                    <a:pt x="518" y="14"/>
                  </a:lnTo>
                  <a:lnTo>
                    <a:pt x="509" y="25"/>
                  </a:lnTo>
                  <a:lnTo>
                    <a:pt x="501" y="39"/>
                  </a:lnTo>
                  <a:lnTo>
                    <a:pt x="492" y="51"/>
                  </a:lnTo>
                  <a:lnTo>
                    <a:pt x="484" y="62"/>
                  </a:lnTo>
                  <a:lnTo>
                    <a:pt x="475" y="74"/>
                  </a:lnTo>
                  <a:lnTo>
                    <a:pt x="464" y="84"/>
                  </a:lnTo>
                  <a:lnTo>
                    <a:pt x="453" y="93"/>
                  </a:lnTo>
                  <a:lnTo>
                    <a:pt x="434" y="105"/>
                  </a:lnTo>
                  <a:lnTo>
                    <a:pt x="413" y="117"/>
                  </a:lnTo>
                  <a:lnTo>
                    <a:pt x="391" y="125"/>
                  </a:lnTo>
                  <a:lnTo>
                    <a:pt x="368" y="130"/>
                  </a:lnTo>
                  <a:lnTo>
                    <a:pt x="344" y="134"/>
                  </a:lnTo>
                  <a:lnTo>
                    <a:pt x="322" y="138"/>
                  </a:lnTo>
                  <a:lnTo>
                    <a:pt x="299" y="142"/>
                  </a:lnTo>
                  <a:lnTo>
                    <a:pt x="277" y="144"/>
                  </a:lnTo>
                  <a:lnTo>
                    <a:pt x="245" y="146"/>
                  </a:lnTo>
                  <a:lnTo>
                    <a:pt x="211" y="144"/>
                  </a:lnTo>
                  <a:lnTo>
                    <a:pt x="180" y="138"/>
                  </a:lnTo>
                  <a:lnTo>
                    <a:pt x="146" y="132"/>
                  </a:lnTo>
                  <a:lnTo>
                    <a:pt x="112" y="125"/>
                  </a:lnTo>
                  <a:lnTo>
                    <a:pt x="81" y="115"/>
                  </a:lnTo>
                  <a:lnTo>
                    <a:pt x="49" y="107"/>
                  </a:lnTo>
                  <a:lnTo>
                    <a:pt x="17" y="97"/>
                  </a:lnTo>
                  <a:lnTo>
                    <a:pt x="11" y="99"/>
                  </a:lnTo>
                  <a:lnTo>
                    <a:pt x="4" y="103"/>
                  </a:lnTo>
                  <a:lnTo>
                    <a:pt x="0" y="111"/>
                  </a:lnTo>
                  <a:lnTo>
                    <a:pt x="2" y="117"/>
                  </a:lnTo>
                  <a:lnTo>
                    <a:pt x="21" y="128"/>
                  </a:lnTo>
                  <a:lnTo>
                    <a:pt x="39" y="138"/>
                  </a:lnTo>
                  <a:lnTo>
                    <a:pt x="58" y="148"/>
                  </a:lnTo>
                  <a:lnTo>
                    <a:pt x="79" y="156"/>
                  </a:lnTo>
                  <a:lnTo>
                    <a:pt x="97" y="162"/>
                  </a:lnTo>
                  <a:lnTo>
                    <a:pt x="118" y="167"/>
                  </a:lnTo>
                  <a:lnTo>
                    <a:pt x="138" y="173"/>
                  </a:lnTo>
                  <a:lnTo>
                    <a:pt x="159" y="177"/>
                  </a:lnTo>
                  <a:lnTo>
                    <a:pt x="178" y="179"/>
                  </a:lnTo>
                  <a:lnTo>
                    <a:pt x="198" y="181"/>
                  </a:lnTo>
                  <a:lnTo>
                    <a:pt x="221" y="181"/>
                  </a:lnTo>
                  <a:lnTo>
                    <a:pt x="241" y="179"/>
                  </a:lnTo>
                  <a:lnTo>
                    <a:pt x="262" y="179"/>
                  </a:lnTo>
                  <a:lnTo>
                    <a:pt x="282" y="175"/>
                  </a:lnTo>
                  <a:lnTo>
                    <a:pt x="305" y="171"/>
                  </a:lnTo>
                  <a:lnTo>
                    <a:pt x="325" y="167"/>
                  </a:lnTo>
                  <a:lnTo>
                    <a:pt x="361" y="158"/>
                  </a:lnTo>
                  <a:lnTo>
                    <a:pt x="391" y="144"/>
                  </a:lnTo>
                  <a:lnTo>
                    <a:pt x="419" y="128"/>
                  </a:lnTo>
                  <a:lnTo>
                    <a:pt x="445" y="109"/>
                  </a:lnTo>
                  <a:lnTo>
                    <a:pt x="467" y="86"/>
                  </a:lnTo>
                  <a:lnTo>
                    <a:pt x="488" y="60"/>
                  </a:lnTo>
                  <a:lnTo>
                    <a:pt x="507" y="31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91" name="Freeform 94"/>
            <p:cNvSpPr>
              <a:spLocks/>
            </p:cNvSpPr>
            <p:nvPr/>
          </p:nvSpPr>
          <p:spPr bwMode="auto">
            <a:xfrm>
              <a:off x="4985" y="3123"/>
              <a:ext cx="48" cy="223"/>
            </a:xfrm>
            <a:custGeom>
              <a:avLst/>
              <a:gdLst>
                <a:gd name="T0" fmla="*/ 17 w 95"/>
                <a:gd name="T1" fmla="*/ 0 h 447"/>
                <a:gd name="T2" fmla="*/ 21 w 95"/>
                <a:gd name="T3" fmla="*/ 20 h 447"/>
                <a:gd name="T4" fmla="*/ 22 w 95"/>
                <a:gd name="T5" fmla="*/ 41 h 447"/>
                <a:gd name="T6" fmla="*/ 19 w 95"/>
                <a:gd name="T7" fmla="*/ 61 h 447"/>
                <a:gd name="T8" fmla="*/ 11 w 95"/>
                <a:gd name="T9" fmla="*/ 80 h 447"/>
                <a:gd name="T10" fmla="*/ 6 w 95"/>
                <a:gd name="T11" fmla="*/ 88 h 447"/>
                <a:gd name="T12" fmla="*/ 3 w 95"/>
                <a:gd name="T13" fmla="*/ 94 h 447"/>
                <a:gd name="T14" fmla="*/ 0 w 95"/>
                <a:gd name="T15" fmla="*/ 101 h 447"/>
                <a:gd name="T16" fmla="*/ 1 w 95"/>
                <a:gd name="T17" fmla="*/ 110 h 447"/>
                <a:gd name="T18" fmla="*/ 2 w 95"/>
                <a:gd name="T19" fmla="*/ 111 h 447"/>
                <a:gd name="T20" fmla="*/ 3 w 95"/>
                <a:gd name="T21" fmla="*/ 111 h 447"/>
                <a:gd name="T22" fmla="*/ 4 w 95"/>
                <a:gd name="T23" fmla="*/ 109 h 447"/>
                <a:gd name="T24" fmla="*/ 4 w 95"/>
                <a:gd name="T25" fmla="*/ 108 h 447"/>
                <a:gd name="T26" fmla="*/ 4 w 95"/>
                <a:gd name="T27" fmla="*/ 102 h 447"/>
                <a:gd name="T28" fmla="*/ 6 w 95"/>
                <a:gd name="T29" fmla="*/ 95 h 447"/>
                <a:gd name="T30" fmla="*/ 9 w 95"/>
                <a:gd name="T31" fmla="*/ 88 h 447"/>
                <a:gd name="T32" fmla="*/ 12 w 95"/>
                <a:gd name="T33" fmla="*/ 82 h 447"/>
                <a:gd name="T34" fmla="*/ 15 w 95"/>
                <a:gd name="T35" fmla="*/ 75 h 447"/>
                <a:gd name="T36" fmla="*/ 18 w 95"/>
                <a:gd name="T37" fmla="*/ 68 h 447"/>
                <a:gd name="T38" fmla="*/ 21 w 95"/>
                <a:gd name="T39" fmla="*/ 62 h 447"/>
                <a:gd name="T40" fmla="*/ 23 w 95"/>
                <a:gd name="T41" fmla="*/ 55 h 447"/>
                <a:gd name="T42" fmla="*/ 24 w 95"/>
                <a:gd name="T43" fmla="*/ 41 h 447"/>
                <a:gd name="T44" fmla="*/ 24 w 95"/>
                <a:gd name="T45" fmla="*/ 27 h 447"/>
                <a:gd name="T46" fmla="*/ 21 w 95"/>
                <a:gd name="T47" fmla="*/ 13 h 447"/>
                <a:gd name="T48" fmla="*/ 18 w 95"/>
                <a:gd name="T49" fmla="*/ 0 h 447"/>
                <a:gd name="T50" fmla="*/ 18 w 95"/>
                <a:gd name="T51" fmla="*/ 0 h 447"/>
                <a:gd name="T52" fmla="*/ 18 w 95"/>
                <a:gd name="T53" fmla="*/ 0 h 447"/>
                <a:gd name="T54" fmla="*/ 17 w 95"/>
                <a:gd name="T55" fmla="*/ 0 h 447"/>
                <a:gd name="T56" fmla="*/ 17 w 95"/>
                <a:gd name="T57" fmla="*/ 0 h 447"/>
                <a:gd name="T58" fmla="*/ 17 w 95"/>
                <a:gd name="T59" fmla="*/ 0 h 44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5"/>
                <a:gd name="T91" fmla="*/ 0 h 447"/>
                <a:gd name="T92" fmla="*/ 95 w 95"/>
                <a:gd name="T93" fmla="*/ 447 h 44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5" h="447">
                  <a:moveTo>
                    <a:pt x="67" y="0"/>
                  </a:moveTo>
                  <a:lnTo>
                    <a:pt x="84" y="80"/>
                  </a:lnTo>
                  <a:lnTo>
                    <a:pt x="86" y="164"/>
                  </a:lnTo>
                  <a:lnTo>
                    <a:pt x="74" y="244"/>
                  </a:lnTo>
                  <a:lnTo>
                    <a:pt x="43" y="322"/>
                  </a:lnTo>
                  <a:lnTo>
                    <a:pt x="24" y="353"/>
                  </a:lnTo>
                  <a:lnTo>
                    <a:pt x="9" y="378"/>
                  </a:lnTo>
                  <a:lnTo>
                    <a:pt x="0" y="406"/>
                  </a:lnTo>
                  <a:lnTo>
                    <a:pt x="1" y="443"/>
                  </a:lnTo>
                  <a:lnTo>
                    <a:pt x="5" y="447"/>
                  </a:lnTo>
                  <a:lnTo>
                    <a:pt x="9" y="445"/>
                  </a:lnTo>
                  <a:lnTo>
                    <a:pt x="13" y="439"/>
                  </a:lnTo>
                  <a:lnTo>
                    <a:pt x="14" y="435"/>
                  </a:lnTo>
                  <a:lnTo>
                    <a:pt x="16" y="410"/>
                  </a:lnTo>
                  <a:lnTo>
                    <a:pt x="24" y="382"/>
                  </a:lnTo>
                  <a:lnTo>
                    <a:pt x="35" y="355"/>
                  </a:lnTo>
                  <a:lnTo>
                    <a:pt x="46" y="328"/>
                  </a:lnTo>
                  <a:lnTo>
                    <a:pt x="59" y="301"/>
                  </a:lnTo>
                  <a:lnTo>
                    <a:pt x="72" y="273"/>
                  </a:lnTo>
                  <a:lnTo>
                    <a:pt x="82" y="248"/>
                  </a:lnTo>
                  <a:lnTo>
                    <a:pt x="89" y="221"/>
                  </a:lnTo>
                  <a:lnTo>
                    <a:pt x="95" y="166"/>
                  </a:lnTo>
                  <a:lnTo>
                    <a:pt x="93" y="110"/>
                  </a:lnTo>
                  <a:lnTo>
                    <a:pt x="84" y="53"/>
                  </a:lnTo>
                  <a:lnTo>
                    <a:pt x="69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92" name="Freeform 95"/>
            <p:cNvSpPr>
              <a:spLocks/>
            </p:cNvSpPr>
            <p:nvPr/>
          </p:nvSpPr>
          <p:spPr bwMode="auto">
            <a:xfrm>
              <a:off x="4769" y="3744"/>
              <a:ext cx="264" cy="78"/>
            </a:xfrm>
            <a:custGeom>
              <a:avLst/>
              <a:gdLst>
                <a:gd name="T0" fmla="*/ 0 w 527"/>
                <a:gd name="T1" fmla="*/ 1 h 155"/>
                <a:gd name="T2" fmla="*/ 4 w 527"/>
                <a:gd name="T3" fmla="*/ 4 h 155"/>
                <a:gd name="T4" fmla="*/ 8 w 527"/>
                <a:gd name="T5" fmla="*/ 7 h 155"/>
                <a:gd name="T6" fmla="*/ 12 w 527"/>
                <a:gd name="T7" fmla="*/ 10 h 155"/>
                <a:gd name="T8" fmla="*/ 15 w 527"/>
                <a:gd name="T9" fmla="*/ 12 h 155"/>
                <a:gd name="T10" fmla="*/ 19 w 527"/>
                <a:gd name="T11" fmla="*/ 15 h 155"/>
                <a:gd name="T12" fmla="*/ 23 w 527"/>
                <a:gd name="T13" fmla="*/ 17 h 155"/>
                <a:gd name="T14" fmla="*/ 27 w 527"/>
                <a:gd name="T15" fmla="*/ 19 h 155"/>
                <a:gd name="T16" fmla="*/ 31 w 527"/>
                <a:gd name="T17" fmla="*/ 22 h 155"/>
                <a:gd name="T18" fmla="*/ 35 w 527"/>
                <a:gd name="T19" fmla="*/ 24 h 155"/>
                <a:gd name="T20" fmla="*/ 40 w 527"/>
                <a:gd name="T21" fmla="*/ 27 h 155"/>
                <a:gd name="T22" fmla="*/ 45 w 527"/>
                <a:gd name="T23" fmla="*/ 29 h 155"/>
                <a:gd name="T24" fmla="*/ 51 w 527"/>
                <a:gd name="T25" fmla="*/ 32 h 155"/>
                <a:gd name="T26" fmla="*/ 56 w 527"/>
                <a:gd name="T27" fmla="*/ 34 h 155"/>
                <a:gd name="T28" fmla="*/ 61 w 527"/>
                <a:gd name="T29" fmla="*/ 36 h 155"/>
                <a:gd name="T30" fmla="*/ 66 w 527"/>
                <a:gd name="T31" fmla="*/ 38 h 155"/>
                <a:gd name="T32" fmla="*/ 71 w 527"/>
                <a:gd name="T33" fmla="*/ 39 h 155"/>
                <a:gd name="T34" fmla="*/ 80 w 527"/>
                <a:gd name="T35" fmla="*/ 39 h 155"/>
                <a:gd name="T36" fmla="*/ 89 w 527"/>
                <a:gd name="T37" fmla="*/ 39 h 155"/>
                <a:gd name="T38" fmla="*/ 97 w 527"/>
                <a:gd name="T39" fmla="*/ 37 h 155"/>
                <a:gd name="T40" fmla="*/ 105 w 527"/>
                <a:gd name="T41" fmla="*/ 34 h 155"/>
                <a:gd name="T42" fmla="*/ 112 w 527"/>
                <a:gd name="T43" fmla="*/ 31 h 155"/>
                <a:gd name="T44" fmla="*/ 119 w 527"/>
                <a:gd name="T45" fmla="*/ 26 h 155"/>
                <a:gd name="T46" fmla="*/ 126 w 527"/>
                <a:gd name="T47" fmla="*/ 21 h 155"/>
                <a:gd name="T48" fmla="*/ 132 w 527"/>
                <a:gd name="T49" fmla="*/ 15 h 155"/>
                <a:gd name="T50" fmla="*/ 132 w 527"/>
                <a:gd name="T51" fmla="*/ 14 h 155"/>
                <a:gd name="T52" fmla="*/ 132 w 527"/>
                <a:gd name="T53" fmla="*/ 14 h 155"/>
                <a:gd name="T54" fmla="*/ 132 w 527"/>
                <a:gd name="T55" fmla="*/ 13 h 155"/>
                <a:gd name="T56" fmla="*/ 132 w 527"/>
                <a:gd name="T57" fmla="*/ 13 h 155"/>
                <a:gd name="T58" fmla="*/ 125 w 527"/>
                <a:gd name="T59" fmla="*/ 20 h 155"/>
                <a:gd name="T60" fmla="*/ 117 w 527"/>
                <a:gd name="T61" fmla="*/ 25 h 155"/>
                <a:gd name="T62" fmla="*/ 109 w 527"/>
                <a:gd name="T63" fmla="*/ 30 h 155"/>
                <a:gd name="T64" fmla="*/ 101 w 527"/>
                <a:gd name="T65" fmla="*/ 34 h 155"/>
                <a:gd name="T66" fmla="*/ 92 w 527"/>
                <a:gd name="T67" fmla="*/ 36 h 155"/>
                <a:gd name="T68" fmla="*/ 83 w 527"/>
                <a:gd name="T69" fmla="*/ 37 h 155"/>
                <a:gd name="T70" fmla="*/ 75 w 527"/>
                <a:gd name="T71" fmla="*/ 37 h 155"/>
                <a:gd name="T72" fmla="*/ 65 w 527"/>
                <a:gd name="T73" fmla="*/ 35 h 155"/>
                <a:gd name="T74" fmla="*/ 57 w 527"/>
                <a:gd name="T75" fmla="*/ 32 h 155"/>
                <a:gd name="T76" fmla="*/ 48 w 527"/>
                <a:gd name="T77" fmla="*/ 29 h 155"/>
                <a:gd name="T78" fmla="*/ 40 w 527"/>
                <a:gd name="T79" fmla="*/ 25 h 155"/>
                <a:gd name="T80" fmla="*/ 32 w 527"/>
                <a:gd name="T81" fmla="*/ 21 h 155"/>
                <a:gd name="T82" fmla="*/ 23 w 527"/>
                <a:gd name="T83" fmla="*/ 16 h 155"/>
                <a:gd name="T84" fmla="*/ 15 w 527"/>
                <a:gd name="T85" fmla="*/ 11 h 155"/>
                <a:gd name="T86" fmla="*/ 8 w 527"/>
                <a:gd name="T87" fmla="*/ 6 h 155"/>
                <a:gd name="T88" fmla="*/ 1 w 527"/>
                <a:gd name="T89" fmla="*/ 0 h 155"/>
                <a:gd name="T90" fmla="*/ 0 w 527"/>
                <a:gd name="T91" fmla="*/ 0 h 155"/>
                <a:gd name="T92" fmla="*/ 0 w 527"/>
                <a:gd name="T93" fmla="*/ 0 h 155"/>
                <a:gd name="T94" fmla="*/ 0 w 527"/>
                <a:gd name="T95" fmla="*/ 1 h 155"/>
                <a:gd name="T96" fmla="*/ 0 w 527"/>
                <a:gd name="T97" fmla="*/ 1 h 155"/>
                <a:gd name="T98" fmla="*/ 0 w 527"/>
                <a:gd name="T99" fmla="*/ 1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7"/>
                <a:gd name="T151" fmla="*/ 0 h 155"/>
                <a:gd name="T152" fmla="*/ 527 w 527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7" h="155">
                  <a:moveTo>
                    <a:pt x="0" y="2"/>
                  </a:moveTo>
                  <a:lnTo>
                    <a:pt x="15" y="13"/>
                  </a:lnTo>
                  <a:lnTo>
                    <a:pt x="30" y="25"/>
                  </a:lnTo>
                  <a:lnTo>
                    <a:pt x="45" y="37"/>
                  </a:lnTo>
                  <a:lnTo>
                    <a:pt x="60" y="46"/>
                  </a:lnTo>
                  <a:lnTo>
                    <a:pt x="74" y="58"/>
                  </a:lnTo>
                  <a:lnTo>
                    <a:pt x="91" y="68"/>
                  </a:lnTo>
                  <a:lnTo>
                    <a:pt x="106" y="76"/>
                  </a:lnTo>
                  <a:lnTo>
                    <a:pt x="123" y="85"/>
                  </a:lnTo>
                  <a:lnTo>
                    <a:pt x="140" y="95"/>
                  </a:lnTo>
                  <a:lnTo>
                    <a:pt x="159" y="105"/>
                  </a:lnTo>
                  <a:lnTo>
                    <a:pt x="179" y="116"/>
                  </a:lnTo>
                  <a:lnTo>
                    <a:pt x="202" y="126"/>
                  </a:lnTo>
                  <a:lnTo>
                    <a:pt x="222" y="136"/>
                  </a:lnTo>
                  <a:lnTo>
                    <a:pt x="243" y="144"/>
                  </a:lnTo>
                  <a:lnTo>
                    <a:pt x="263" y="150"/>
                  </a:lnTo>
                  <a:lnTo>
                    <a:pt x="284" y="154"/>
                  </a:lnTo>
                  <a:lnTo>
                    <a:pt x="319" y="155"/>
                  </a:lnTo>
                  <a:lnTo>
                    <a:pt x="353" y="154"/>
                  </a:lnTo>
                  <a:lnTo>
                    <a:pt x="385" y="148"/>
                  </a:lnTo>
                  <a:lnTo>
                    <a:pt x="417" y="136"/>
                  </a:lnTo>
                  <a:lnTo>
                    <a:pt x="445" y="122"/>
                  </a:lnTo>
                  <a:lnTo>
                    <a:pt x="475" y="103"/>
                  </a:lnTo>
                  <a:lnTo>
                    <a:pt x="501" y="81"/>
                  </a:lnTo>
                  <a:lnTo>
                    <a:pt x="527" y="58"/>
                  </a:lnTo>
                  <a:lnTo>
                    <a:pt x="527" y="56"/>
                  </a:lnTo>
                  <a:lnTo>
                    <a:pt x="527" y="54"/>
                  </a:lnTo>
                  <a:lnTo>
                    <a:pt x="527" y="52"/>
                  </a:lnTo>
                  <a:lnTo>
                    <a:pt x="525" y="52"/>
                  </a:lnTo>
                  <a:lnTo>
                    <a:pt x="497" y="78"/>
                  </a:lnTo>
                  <a:lnTo>
                    <a:pt x="467" y="99"/>
                  </a:lnTo>
                  <a:lnTo>
                    <a:pt x="435" y="118"/>
                  </a:lnTo>
                  <a:lnTo>
                    <a:pt x="403" y="134"/>
                  </a:lnTo>
                  <a:lnTo>
                    <a:pt x="368" y="144"/>
                  </a:lnTo>
                  <a:lnTo>
                    <a:pt x="332" y="148"/>
                  </a:lnTo>
                  <a:lnTo>
                    <a:pt x="297" y="148"/>
                  </a:lnTo>
                  <a:lnTo>
                    <a:pt x="260" y="140"/>
                  </a:lnTo>
                  <a:lnTo>
                    <a:pt x="226" y="128"/>
                  </a:lnTo>
                  <a:lnTo>
                    <a:pt x="192" y="115"/>
                  </a:lnTo>
                  <a:lnTo>
                    <a:pt x="159" y="99"/>
                  </a:lnTo>
                  <a:lnTo>
                    <a:pt x="125" y="81"/>
                  </a:lnTo>
                  <a:lnTo>
                    <a:pt x="91" y="64"/>
                  </a:lnTo>
                  <a:lnTo>
                    <a:pt x="60" y="44"/>
                  </a:lnTo>
                  <a:lnTo>
                    <a:pt x="30" y="2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93" name="Freeform 96"/>
            <p:cNvSpPr>
              <a:spLocks/>
            </p:cNvSpPr>
            <p:nvPr/>
          </p:nvSpPr>
          <p:spPr bwMode="auto">
            <a:xfrm>
              <a:off x="4955" y="3651"/>
              <a:ext cx="145" cy="183"/>
            </a:xfrm>
            <a:custGeom>
              <a:avLst/>
              <a:gdLst>
                <a:gd name="T0" fmla="*/ 73 w 289"/>
                <a:gd name="T1" fmla="*/ 0 h 366"/>
                <a:gd name="T2" fmla="*/ 72 w 289"/>
                <a:gd name="T3" fmla="*/ 10 h 366"/>
                <a:gd name="T4" fmla="*/ 70 w 289"/>
                <a:gd name="T5" fmla="*/ 19 h 366"/>
                <a:gd name="T6" fmla="*/ 69 w 289"/>
                <a:gd name="T7" fmla="*/ 27 h 366"/>
                <a:gd name="T8" fmla="*/ 67 w 289"/>
                <a:gd name="T9" fmla="*/ 36 h 366"/>
                <a:gd name="T10" fmla="*/ 65 w 289"/>
                <a:gd name="T11" fmla="*/ 45 h 366"/>
                <a:gd name="T12" fmla="*/ 62 w 289"/>
                <a:gd name="T13" fmla="*/ 52 h 366"/>
                <a:gd name="T14" fmla="*/ 57 w 289"/>
                <a:gd name="T15" fmla="*/ 60 h 366"/>
                <a:gd name="T16" fmla="*/ 52 w 289"/>
                <a:gd name="T17" fmla="*/ 68 h 366"/>
                <a:gd name="T18" fmla="*/ 47 w 289"/>
                <a:gd name="T19" fmla="*/ 73 h 366"/>
                <a:gd name="T20" fmla="*/ 41 w 289"/>
                <a:gd name="T21" fmla="*/ 77 h 366"/>
                <a:gd name="T22" fmla="*/ 35 w 289"/>
                <a:gd name="T23" fmla="*/ 80 h 366"/>
                <a:gd name="T24" fmla="*/ 29 w 289"/>
                <a:gd name="T25" fmla="*/ 83 h 366"/>
                <a:gd name="T26" fmla="*/ 22 w 289"/>
                <a:gd name="T27" fmla="*/ 85 h 366"/>
                <a:gd name="T28" fmla="*/ 16 w 289"/>
                <a:gd name="T29" fmla="*/ 86 h 366"/>
                <a:gd name="T30" fmla="*/ 9 w 289"/>
                <a:gd name="T31" fmla="*/ 87 h 366"/>
                <a:gd name="T32" fmla="*/ 3 w 289"/>
                <a:gd name="T33" fmla="*/ 88 h 366"/>
                <a:gd name="T34" fmla="*/ 2 w 289"/>
                <a:gd name="T35" fmla="*/ 89 h 366"/>
                <a:gd name="T36" fmla="*/ 1 w 289"/>
                <a:gd name="T37" fmla="*/ 90 h 366"/>
                <a:gd name="T38" fmla="*/ 0 w 289"/>
                <a:gd name="T39" fmla="*/ 91 h 366"/>
                <a:gd name="T40" fmla="*/ 1 w 289"/>
                <a:gd name="T41" fmla="*/ 92 h 366"/>
                <a:gd name="T42" fmla="*/ 9 w 289"/>
                <a:gd name="T43" fmla="*/ 91 h 366"/>
                <a:gd name="T44" fmla="*/ 16 w 289"/>
                <a:gd name="T45" fmla="*/ 90 h 366"/>
                <a:gd name="T46" fmla="*/ 23 w 289"/>
                <a:gd name="T47" fmla="*/ 89 h 366"/>
                <a:gd name="T48" fmla="*/ 30 w 289"/>
                <a:gd name="T49" fmla="*/ 87 h 366"/>
                <a:gd name="T50" fmla="*/ 36 w 289"/>
                <a:gd name="T51" fmla="*/ 84 h 366"/>
                <a:gd name="T52" fmla="*/ 42 w 289"/>
                <a:gd name="T53" fmla="*/ 81 h 366"/>
                <a:gd name="T54" fmla="*/ 48 w 289"/>
                <a:gd name="T55" fmla="*/ 76 h 366"/>
                <a:gd name="T56" fmla="*/ 54 w 289"/>
                <a:gd name="T57" fmla="*/ 70 h 366"/>
                <a:gd name="T58" fmla="*/ 59 w 289"/>
                <a:gd name="T59" fmla="*/ 62 h 366"/>
                <a:gd name="T60" fmla="*/ 63 w 289"/>
                <a:gd name="T61" fmla="*/ 54 h 366"/>
                <a:gd name="T62" fmla="*/ 66 w 289"/>
                <a:gd name="T63" fmla="*/ 46 h 366"/>
                <a:gd name="T64" fmla="*/ 69 w 289"/>
                <a:gd name="T65" fmla="*/ 37 h 366"/>
                <a:gd name="T66" fmla="*/ 70 w 289"/>
                <a:gd name="T67" fmla="*/ 27 h 366"/>
                <a:gd name="T68" fmla="*/ 71 w 289"/>
                <a:gd name="T69" fmla="*/ 19 h 366"/>
                <a:gd name="T70" fmla="*/ 72 w 289"/>
                <a:gd name="T71" fmla="*/ 10 h 366"/>
                <a:gd name="T72" fmla="*/ 73 w 289"/>
                <a:gd name="T73" fmla="*/ 0 h 366"/>
                <a:gd name="T74" fmla="*/ 73 w 289"/>
                <a:gd name="T75" fmla="*/ 0 h 366"/>
                <a:gd name="T76" fmla="*/ 73 w 289"/>
                <a:gd name="T77" fmla="*/ 0 h 366"/>
                <a:gd name="T78" fmla="*/ 73 w 289"/>
                <a:gd name="T79" fmla="*/ 0 h 366"/>
                <a:gd name="T80" fmla="*/ 73 w 289"/>
                <a:gd name="T81" fmla="*/ 0 h 366"/>
                <a:gd name="T82" fmla="*/ 73 w 289"/>
                <a:gd name="T83" fmla="*/ 0 h 3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9"/>
                <a:gd name="T127" fmla="*/ 0 h 366"/>
                <a:gd name="T128" fmla="*/ 289 w 289"/>
                <a:gd name="T129" fmla="*/ 366 h 3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9" h="366">
                  <a:moveTo>
                    <a:pt x="289" y="0"/>
                  </a:moveTo>
                  <a:lnTo>
                    <a:pt x="286" y="37"/>
                  </a:lnTo>
                  <a:lnTo>
                    <a:pt x="280" y="74"/>
                  </a:lnTo>
                  <a:lnTo>
                    <a:pt x="274" y="109"/>
                  </a:lnTo>
                  <a:lnTo>
                    <a:pt x="267" y="144"/>
                  </a:lnTo>
                  <a:lnTo>
                    <a:pt x="258" y="177"/>
                  </a:lnTo>
                  <a:lnTo>
                    <a:pt x="245" y="210"/>
                  </a:lnTo>
                  <a:lnTo>
                    <a:pt x="228" y="241"/>
                  </a:lnTo>
                  <a:lnTo>
                    <a:pt x="205" y="272"/>
                  </a:lnTo>
                  <a:lnTo>
                    <a:pt x="187" y="292"/>
                  </a:lnTo>
                  <a:lnTo>
                    <a:pt x="164" y="305"/>
                  </a:lnTo>
                  <a:lnTo>
                    <a:pt x="140" y="319"/>
                  </a:lnTo>
                  <a:lnTo>
                    <a:pt x="116" y="329"/>
                  </a:lnTo>
                  <a:lnTo>
                    <a:pt x="88" y="337"/>
                  </a:lnTo>
                  <a:lnTo>
                    <a:pt x="61" y="342"/>
                  </a:lnTo>
                  <a:lnTo>
                    <a:pt x="35" y="348"/>
                  </a:lnTo>
                  <a:lnTo>
                    <a:pt x="9" y="352"/>
                  </a:lnTo>
                  <a:lnTo>
                    <a:pt x="5" y="354"/>
                  </a:lnTo>
                  <a:lnTo>
                    <a:pt x="2" y="358"/>
                  </a:lnTo>
                  <a:lnTo>
                    <a:pt x="0" y="364"/>
                  </a:lnTo>
                  <a:lnTo>
                    <a:pt x="3" y="366"/>
                  </a:lnTo>
                  <a:lnTo>
                    <a:pt x="33" y="364"/>
                  </a:lnTo>
                  <a:lnTo>
                    <a:pt x="63" y="360"/>
                  </a:lnTo>
                  <a:lnTo>
                    <a:pt x="91" y="354"/>
                  </a:lnTo>
                  <a:lnTo>
                    <a:pt x="117" y="346"/>
                  </a:lnTo>
                  <a:lnTo>
                    <a:pt x="144" y="335"/>
                  </a:lnTo>
                  <a:lnTo>
                    <a:pt x="168" y="321"/>
                  </a:lnTo>
                  <a:lnTo>
                    <a:pt x="190" y="302"/>
                  </a:lnTo>
                  <a:lnTo>
                    <a:pt x="213" y="280"/>
                  </a:lnTo>
                  <a:lnTo>
                    <a:pt x="235" y="251"/>
                  </a:lnTo>
                  <a:lnTo>
                    <a:pt x="252" y="218"/>
                  </a:lnTo>
                  <a:lnTo>
                    <a:pt x="263" y="183"/>
                  </a:lnTo>
                  <a:lnTo>
                    <a:pt x="273" y="148"/>
                  </a:lnTo>
                  <a:lnTo>
                    <a:pt x="278" y="111"/>
                  </a:lnTo>
                  <a:lnTo>
                    <a:pt x="284" y="74"/>
                  </a:lnTo>
                  <a:lnTo>
                    <a:pt x="288" y="37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94" name="Freeform 97"/>
            <p:cNvSpPr>
              <a:spLocks/>
            </p:cNvSpPr>
            <p:nvPr/>
          </p:nvSpPr>
          <p:spPr bwMode="auto">
            <a:xfrm>
              <a:off x="4084" y="3243"/>
              <a:ext cx="255" cy="140"/>
            </a:xfrm>
            <a:custGeom>
              <a:avLst/>
              <a:gdLst>
                <a:gd name="T0" fmla="*/ 127 w 511"/>
                <a:gd name="T1" fmla="*/ 0 h 281"/>
                <a:gd name="T2" fmla="*/ 120 w 511"/>
                <a:gd name="T3" fmla="*/ 0 h 281"/>
                <a:gd name="T4" fmla="*/ 113 w 511"/>
                <a:gd name="T5" fmla="*/ 1 h 281"/>
                <a:gd name="T6" fmla="*/ 106 w 511"/>
                <a:gd name="T7" fmla="*/ 2 h 281"/>
                <a:gd name="T8" fmla="*/ 99 w 511"/>
                <a:gd name="T9" fmla="*/ 4 h 281"/>
                <a:gd name="T10" fmla="*/ 93 w 511"/>
                <a:gd name="T11" fmla="*/ 6 h 281"/>
                <a:gd name="T12" fmla="*/ 86 w 511"/>
                <a:gd name="T13" fmla="*/ 9 h 281"/>
                <a:gd name="T14" fmla="*/ 80 w 511"/>
                <a:gd name="T15" fmla="*/ 13 h 281"/>
                <a:gd name="T16" fmla="*/ 74 w 511"/>
                <a:gd name="T17" fmla="*/ 17 h 281"/>
                <a:gd name="T18" fmla="*/ 65 w 511"/>
                <a:gd name="T19" fmla="*/ 24 h 281"/>
                <a:gd name="T20" fmla="*/ 58 w 511"/>
                <a:gd name="T21" fmla="*/ 33 h 281"/>
                <a:gd name="T22" fmla="*/ 50 w 511"/>
                <a:gd name="T23" fmla="*/ 43 h 281"/>
                <a:gd name="T24" fmla="*/ 41 w 511"/>
                <a:gd name="T25" fmla="*/ 52 h 281"/>
                <a:gd name="T26" fmla="*/ 33 w 511"/>
                <a:gd name="T27" fmla="*/ 60 h 281"/>
                <a:gd name="T28" fmla="*/ 23 w 511"/>
                <a:gd name="T29" fmla="*/ 64 h 281"/>
                <a:gd name="T30" fmla="*/ 13 w 511"/>
                <a:gd name="T31" fmla="*/ 63 h 281"/>
                <a:gd name="T32" fmla="*/ 1 w 511"/>
                <a:gd name="T33" fmla="*/ 58 h 281"/>
                <a:gd name="T34" fmla="*/ 1 w 511"/>
                <a:gd name="T35" fmla="*/ 58 h 281"/>
                <a:gd name="T36" fmla="*/ 0 w 511"/>
                <a:gd name="T37" fmla="*/ 58 h 281"/>
                <a:gd name="T38" fmla="*/ 0 w 511"/>
                <a:gd name="T39" fmla="*/ 58 h 281"/>
                <a:gd name="T40" fmla="*/ 0 w 511"/>
                <a:gd name="T41" fmla="*/ 59 h 281"/>
                <a:gd name="T42" fmla="*/ 4 w 511"/>
                <a:gd name="T43" fmla="*/ 62 h 281"/>
                <a:gd name="T44" fmla="*/ 10 w 511"/>
                <a:gd name="T45" fmla="*/ 66 h 281"/>
                <a:gd name="T46" fmla="*/ 15 w 511"/>
                <a:gd name="T47" fmla="*/ 68 h 281"/>
                <a:gd name="T48" fmla="*/ 20 w 511"/>
                <a:gd name="T49" fmla="*/ 70 h 281"/>
                <a:gd name="T50" fmla="*/ 26 w 511"/>
                <a:gd name="T51" fmla="*/ 70 h 281"/>
                <a:gd name="T52" fmla="*/ 31 w 511"/>
                <a:gd name="T53" fmla="*/ 69 h 281"/>
                <a:gd name="T54" fmla="*/ 36 w 511"/>
                <a:gd name="T55" fmla="*/ 66 h 281"/>
                <a:gd name="T56" fmla="*/ 41 w 511"/>
                <a:gd name="T57" fmla="*/ 62 h 281"/>
                <a:gd name="T58" fmla="*/ 45 w 511"/>
                <a:gd name="T59" fmla="*/ 58 h 281"/>
                <a:gd name="T60" fmla="*/ 48 w 511"/>
                <a:gd name="T61" fmla="*/ 54 h 281"/>
                <a:gd name="T62" fmla="*/ 51 w 511"/>
                <a:gd name="T63" fmla="*/ 49 h 281"/>
                <a:gd name="T64" fmla="*/ 53 w 511"/>
                <a:gd name="T65" fmla="*/ 45 h 281"/>
                <a:gd name="T66" fmla="*/ 56 w 511"/>
                <a:gd name="T67" fmla="*/ 41 h 281"/>
                <a:gd name="T68" fmla="*/ 59 w 511"/>
                <a:gd name="T69" fmla="*/ 36 h 281"/>
                <a:gd name="T70" fmla="*/ 62 w 511"/>
                <a:gd name="T71" fmla="*/ 32 h 281"/>
                <a:gd name="T72" fmla="*/ 66 w 511"/>
                <a:gd name="T73" fmla="*/ 28 h 281"/>
                <a:gd name="T74" fmla="*/ 72 w 511"/>
                <a:gd name="T75" fmla="*/ 22 h 281"/>
                <a:gd name="T76" fmla="*/ 79 w 511"/>
                <a:gd name="T77" fmla="*/ 16 h 281"/>
                <a:gd name="T78" fmla="*/ 86 w 511"/>
                <a:gd name="T79" fmla="*/ 11 h 281"/>
                <a:gd name="T80" fmla="*/ 94 w 511"/>
                <a:gd name="T81" fmla="*/ 8 h 281"/>
                <a:gd name="T82" fmla="*/ 102 w 511"/>
                <a:gd name="T83" fmla="*/ 5 h 281"/>
                <a:gd name="T84" fmla="*/ 110 w 511"/>
                <a:gd name="T85" fmla="*/ 3 h 281"/>
                <a:gd name="T86" fmla="*/ 119 w 511"/>
                <a:gd name="T87" fmla="*/ 1 h 281"/>
                <a:gd name="T88" fmla="*/ 127 w 511"/>
                <a:gd name="T89" fmla="*/ 0 h 281"/>
                <a:gd name="T90" fmla="*/ 127 w 511"/>
                <a:gd name="T91" fmla="*/ 0 h 281"/>
                <a:gd name="T92" fmla="*/ 127 w 511"/>
                <a:gd name="T93" fmla="*/ 0 h 281"/>
                <a:gd name="T94" fmla="*/ 127 w 511"/>
                <a:gd name="T95" fmla="*/ 0 h 281"/>
                <a:gd name="T96" fmla="*/ 127 w 511"/>
                <a:gd name="T97" fmla="*/ 0 h 281"/>
                <a:gd name="T98" fmla="*/ 127 w 511"/>
                <a:gd name="T99" fmla="*/ 0 h 2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1"/>
                <a:gd name="T151" fmla="*/ 0 h 281"/>
                <a:gd name="T152" fmla="*/ 511 w 511"/>
                <a:gd name="T153" fmla="*/ 281 h 2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1" h="281">
                  <a:moveTo>
                    <a:pt x="511" y="0"/>
                  </a:moveTo>
                  <a:lnTo>
                    <a:pt x="481" y="2"/>
                  </a:lnTo>
                  <a:lnTo>
                    <a:pt x="453" y="4"/>
                  </a:lnTo>
                  <a:lnTo>
                    <a:pt x="427" y="10"/>
                  </a:lnTo>
                  <a:lnTo>
                    <a:pt x="399" y="18"/>
                  </a:lnTo>
                  <a:lnTo>
                    <a:pt x="372" y="27"/>
                  </a:lnTo>
                  <a:lnTo>
                    <a:pt x="346" y="39"/>
                  </a:lnTo>
                  <a:lnTo>
                    <a:pt x="322" y="53"/>
                  </a:lnTo>
                  <a:lnTo>
                    <a:pt x="296" y="68"/>
                  </a:lnTo>
                  <a:lnTo>
                    <a:pt x="262" y="98"/>
                  </a:lnTo>
                  <a:lnTo>
                    <a:pt x="232" y="133"/>
                  </a:lnTo>
                  <a:lnTo>
                    <a:pt x="200" y="174"/>
                  </a:lnTo>
                  <a:lnTo>
                    <a:pt x="167" y="211"/>
                  </a:lnTo>
                  <a:lnTo>
                    <a:pt x="133" y="240"/>
                  </a:lnTo>
                  <a:lnTo>
                    <a:pt x="94" y="257"/>
                  </a:lnTo>
                  <a:lnTo>
                    <a:pt x="53" y="255"/>
                  </a:lnTo>
                  <a:lnTo>
                    <a:pt x="6" y="232"/>
                  </a:lnTo>
                  <a:lnTo>
                    <a:pt x="4" y="232"/>
                  </a:lnTo>
                  <a:lnTo>
                    <a:pt x="0" y="232"/>
                  </a:lnTo>
                  <a:lnTo>
                    <a:pt x="0" y="234"/>
                  </a:lnTo>
                  <a:lnTo>
                    <a:pt x="0" y="236"/>
                  </a:lnTo>
                  <a:lnTo>
                    <a:pt x="19" y="251"/>
                  </a:lnTo>
                  <a:lnTo>
                    <a:pt x="40" y="265"/>
                  </a:lnTo>
                  <a:lnTo>
                    <a:pt x="60" y="275"/>
                  </a:lnTo>
                  <a:lnTo>
                    <a:pt x="83" y="281"/>
                  </a:lnTo>
                  <a:lnTo>
                    <a:pt x="105" y="281"/>
                  </a:lnTo>
                  <a:lnTo>
                    <a:pt x="126" y="277"/>
                  </a:lnTo>
                  <a:lnTo>
                    <a:pt x="146" y="267"/>
                  </a:lnTo>
                  <a:lnTo>
                    <a:pt x="167" y="250"/>
                  </a:lnTo>
                  <a:lnTo>
                    <a:pt x="180" y="234"/>
                  </a:lnTo>
                  <a:lnTo>
                    <a:pt x="193" y="216"/>
                  </a:lnTo>
                  <a:lnTo>
                    <a:pt x="204" y="199"/>
                  </a:lnTo>
                  <a:lnTo>
                    <a:pt x="215" y="181"/>
                  </a:lnTo>
                  <a:lnTo>
                    <a:pt x="227" y="164"/>
                  </a:lnTo>
                  <a:lnTo>
                    <a:pt x="238" y="146"/>
                  </a:lnTo>
                  <a:lnTo>
                    <a:pt x="251" y="129"/>
                  </a:lnTo>
                  <a:lnTo>
                    <a:pt x="264" y="113"/>
                  </a:lnTo>
                  <a:lnTo>
                    <a:pt x="288" y="88"/>
                  </a:lnTo>
                  <a:lnTo>
                    <a:pt x="316" y="66"/>
                  </a:lnTo>
                  <a:lnTo>
                    <a:pt x="346" y="47"/>
                  </a:lnTo>
                  <a:lnTo>
                    <a:pt x="376" y="33"/>
                  </a:lnTo>
                  <a:lnTo>
                    <a:pt x="410" y="20"/>
                  </a:lnTo>
                  <a:lnTo>
                    <a:pt x="442" y="12"/>
                  </a:lnTo>
                  <a:lnTo>
                    <a:pt x="477" y="4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95" name="Freeform 98"/>
            <p:cNvSpPr>
              <a:spLocks/>
            </p:cNvSpPr>
            <p:nvPr/>
          </p:nvSpPr>
          <p:spPr bwMode="auto">
            <a:xfrm>
              <a:off x="4060" y="3323"/>
              <a:ext cx="95" cy="132"/>
            </a:xfrm>
            <a:custGeom>
              <a:avLst/>
              <a:gdLst>
                <a:gd name="T0" fmla="*/ 0 w 191"/>
                <a:gd name="T1" fmla="*/ 0 h 263"/>
                <a:gd name="T2" fmla="*/ 1 w 191"/>
                <a:gd name="T3" fmla="*/ 12 h 263"/>
                <a:gd name="T4" fmla="*/ 3 w 191"/>
                <a:gd name="T5" fmla="*/ 23 h 263"/>
                <a:gd name="T6" fmla="*/ 7 w 191"/>
                <a:gd name="T7" fmla="*/ 32 h 263"/>
                <a:gd name="T8" fmla="*/ 13 w 191"/>
                <a:gd name="T9" fmla="*/ 42 h 263"/>
                <a:gd name="T10" fmla="*/ 19 w 191"/>
                <a:gd name="T11" fmla="*/ 50 h 263"/>
                <a:gd name="T12" fmla="*/ 27 w 191"/>
                <a:gd name="T13" fmla="*/ 56 h 263"/>
                <a:gd name="T14" fmla="*/ 37 w 191"/>
                <a:gd name="T15" fmla="*/ 62 h 263"/>
                <a:gd name="T16" fmla="*/ 46 w 191"/>
                <a:gd name="T17" fmla="*/ 66 h 263"/>
                <a:gd name="T18" fmla="*/ 47 w 191"/>
                <a:gd name="T19" fmla="*/ 66 h 263"/>
                <a:gd name="T20" fmla="*/ 47 w 191"/>
                <a:gd name="T21" fmla="*/ 66 h 263"/>
                <a:gd name="T22" fmla="*/ 47 w 191"/>
                <a:gd name="T23" fmla="*/ 65 h 263"/>
                <a:gd name="T24" fmla="*/ 47 w 191"/>
                <a:gd name="T25" fmla="*/ 65 h 263"/>
                <a:gd name="T26" fmla="*/ 37 w 191"/>
                <a:gd name="T27" fmla="*/ 60 h 263"/>
                <a:gd name="T28" fmla="*/ 29 w 191"/>
                <a:gd name="T29" fmla="*/ 54 h 263"/>
                <a:gd name="T30" fmla="*/ 21 w 191"/>
                <a:gd name="T31" fmla="*/ 48 h 263"/>
                <a:gd name="T32" fmla="*/ 15 w 191"/>
                <a:gd name="T33" fmla="*/ 40 h 263"/>
                <a:gd name="T34" fmla="*/ 9 w 191"/>
                <a:gd name="T35" fmla="*/ 31 h 263"/>
                <a:gd name="T36" fmla="*/ 5 w 191"/>
                <a:gd name="T37" fmla="*/ 21 h 263"/>
                <a:gd name="T38" fmla="*/ 1 w 191"/>
                <a:gd name="T39" fmla="*/ 11 h 263"/>
                <a:gd name="T40" fmla="*/ 0 w 191"/>
                <a:gd name="T41" fmla="*/ 0 h 263"/>
                <a:gd name="T42" fmla="*/ 0 w 191"/>
                <a:gd name="T43" fmla="*/ 0 h 263"/>
                <a:gd name="T44" fmla="*/ 0 w 191"/>
                <a:gd name="T45" fmla="*/ 0 h 263"/>
                <a:gd name="T46" fmla="*/ 0 w 191"/>
                <a:gd name="T47" fmla="*/ 0 h 263"/>
                <a:gd name="T48" fmla="*/ 0 w 191"/>
                <a:gd name="T49" fmla="*/ 0 h 263"/>
                <a:gd name="T50" fmla="*/ 0 w 191"/>
                <a:gd name="T51" fmla="*/ 0 h 2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1"/>
                <a:gd name="T79" fmla="*/ 0 h 263"/>
                <a:gd name="T80" fmla="*/ 191 w 191"/>
                <a:gd name="T81" fmla="*/ 263 h 2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1" h="263">
                  <a:moveTo>
                    <a:pt x="0" y="0"/>
                  </a:moveTo>
                  <a:lnTo>
                    <a:pt x="4" y="45"/>
                  </a:lnTo>
                  <a:lnTo>
                    <a:pt x="15" y="89"/>
                  </a:lnTo>
                  <a:lnTo>
                    <a:pt x="30" y="128"/>
                  </a:lnTo>
                  <a:lnTo>
                    <a:pt x="52" y="165"/>
                  </a:lnTo>
                  <a:lnTo>
                    <a:pt x="78" y="197"/>
                  </a:lnTo>
                  <a:lnTo>
                    <a:pt x="110" y="224"/>
                  </a:lnTo>
                  <a:lnTo>
                    <a:pt x="148" y="247"/>
                  </a:lnTo>
                  <a:lnTo>
                    <a:pt x="187" y="263"/>
                  </a:lnTo>
                  <a:lnTo>
                    <a:pt x="189" y="263"/>
                  </a:lnTo>
                  <a:lnTo>
                    <a:pt x="191" y="261"/>
                  </a:lnTo>
                  <a:lnTo>
                    <a:pt x="191" y="259"/>
                  </a:lnTo>
                  <a:lnTo>
                    <a:pt x="191" y="257"/>
                  </a:lnTo>
                  <a:lnTo>
                    <a:pt x="151" y="239"/>
                  </a:lnTo>
                  <a:lnTo>
                    <a:pt x="118" y="216"/>
                  </a:lnTo>
                  <a:lnTo>
                    <a:pt x="86" y="189"/>
                  </a:lnTo>
                  <a:lnTo>
                    <a:pt x="60" y="158"/>
                  </a:lnTo>
                  <a:lnTo>
                    <a:pt x="37" y="123"/>
                  </a:lnTo>
                  <a:lnTo>
                    <a:pt x="20" y="84"/>
                  </a:lnTo>
                  <a:lnTo>
                    <a:pt x="7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96" name="Freeform 99"/>
            <p:cNvSpPr>
              <a:spLocks/>
            </p:cNvSpPr>
            <p:nvPr/>
          </p:nvSpPr>
          <p:spPr bwMode="auto">
            <a:xfrm>
              <a:off x="4090" y="3431"/>
              <a:ext cx="114" cy="168"/>
            </a:xfrm>
            <a:custGeom>
              <a:avLst/>
              <a:gdLst>
                <a:gd name="T0" fmla="*/ 0 w 228"/>
                <a:gd name="T1" fmla="*/ 0 h 337"/>
                <a:gd name="T2" fmla="*/ 1 w 228"/>
                <a:gd name="T3" fmla="*/ 14 h 337"/>
                <a:gd name="T4" fmla="*/ 4 w 228"/>
                <a:gd name="T5" fmla="*/ 28 h 337"/>
                <a:gd name="T6" fmla="*/ 7 w 228"/>
                <a:gd name="T7" fmla="*/ 42 h 337"/>
                <a:gd name="T8" fmla="*/ 14 w 228"/>
                <a:gd name="T9" fmla="*/ 54 h 337"/>
                <a:gd name="T10" fmla="*/ 18 w 228"/>
                <a:gd name="T11" fmla="*/ 60 h 337"/>
                <a:gd name="T12" fmla="*/ 22 w 228"/>
                <a:gd name="T13" fmla="*/ 64 h 337"/>
                <a:gd name="T14" fmla="*/ 27 w 228"/>
                <a:gd name="T15" fmla="*/ 68 h 337"/>
                <a:gd name="T16" fmla="*/ 33 w 228"/>
                <a:gd name="T17" fmla="*/ 72 h 337"/>
                <a:gd name="T18" fmla="*/ 38 w 228"/>
                <a:gd name="T19" fmla="*/ 75 h 337"/>
                <a:gd name="T20" fmla="*/ 44 w 228"/>
                <a:gd name="T21" fmla="*/ 78 h 337"/>
                <a:gd name="T22" fmla="*/ 50 w 228"/>
                <a:gd name="T23" fmla="*/ 81 h 337"/>
                <a:gd name="T24" fmla="*/ 55 w 228"/>
                <a:gd name="T25" fmla="*/ 84 h 337"/>
                <a:gd name="T26" fmla="*/ 56 w 228"/>
                <a:gd name="T27" fmla="*/ 84 h 337"/>
                <a:gd name="T28" fmla="*/ 57 w 228"/>
                <a:gd name="T29" fmla="*/ 83 h 337"/>
                <a:gd name="T30" fmla="*/ 57 w 228"/>
                <a:gd name="T31" fmla="*/ 82 h 337"/>
                <a:gd name="T32" fmla="*/ 57 w 228"/>
                <a:gd name="T33" fmla="*/ 82 h 337"/>
                <a:gd name="T34" fmla="*/ 53 w 228"/>
                <a:gd name="T35" fmla="*/ 79 h 337"/>
                <a:gd name="T36" fmla="*/ 48 w 228"/>
                <a:gd name="T37" fmla="*/ 75 h 337"/>
                <a:gd name="T38" fmla="*/ 44 w 228"/>
                <a:gd name="T39" fmla="*/ 72 h 337"/>
                <a:gd name="T40" fmla="*/ 40 w 228"/>
                <a:gd name="T41" fmla="*/ 69 h 337"/>
                <a:gd name="T42" fmla="*/ 35 w 228"/>
                <a:gd name="T43" fmla="*/ 66 h 337"/>
                <a:gd name="T44" fmla="*/ 30 w 228"/>
                <a:gd name="T45" fmla="*/ 63 h 337"/>
                <a:gd name="T46" fmla="*/ 27 w 228"/>
                <a:gd name="T47" fmla="*/ 60 h 337"/>
                <a:gd name="T48" fmla="*/ 23 w 228"/>
                <a:gd name="T49" fmla="*/ 56 h 337"/>
                <a:gd name="T50" fmla="*/ 18 w 228"/>
                <a:gd name="T51" fmla="*/ 51 h 337"/>
                <a:gd name="T52" fmla="*/ 13 w 228"/>
                <a:gd name="T53" fmla="*/ 45 h 337"/>
                <a:gd name="T54" fmla="*/ 9 w 228"/>
                <a:gd name="T55" fmla="*/ 38 h 337"/>
                <a:gd name="T56" fmla="*/ 6 w 228"/>
                <a:gd name="T57" fmla="*/ 30 h 337"/>
                <a:gd name="T58" fmla="*/ 4 w 228"/>
                <a:gd name="T59" fmla="*/ 23 h 337"/>
                <a:gd name="T60" fmla="*/ 2 w 228"/>
                <a:gd name="T61" fmla="*/ 15 h 337"/>
                <a:gd name="T62" fmla="*/ 1 w 228"/>
                <a:gd name="T63" fmla="*/ 7 h 337"/>
                <a:gd name="T64" fmla="*/ 0 w 228"/>
                <a:gd name="T65" fmla="*/ 0 h 337"/>
                <a:gd name="T66" fmla="*/ 0 w 228"/>
                <a:gd name="T67" fmla="*/ 0 h 337"/>
                <a:gd name="T68" fmla="*/ 0 w 228"/>
                <a:gd name="T69" fmla="*/ 0 h 337"/>
                <a:gd name="T70" fmla="*/ 0 w 228"/>
                <a:gd name="T71" fmla="*/ 0 h 337"/>
                <a:gd name="T72" fmla="*/ 0 w 228"/>
                <a:gd name="T73" fmla="*/ 0 h 337"/>
                <a:gd name="T74" fmla="*/ 0 w 228"/>
                <a:gd name="T75" fmla="*/ 0 h 3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8"/>
                <a:gd name="T115" fmla="*/ 0 h 337"/>
                <a:gd name="T116" fmla="*/ 228 w 228"/>
                <a:gd name="T117" fmla="*/ 337 h 3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8" h="337">
                  <a:moveTo>
                    <a:pt x="0" y="2"/>
                  </a:moveTo>
                  <a:lnTo>
                    <a:pt x="3" y="59"/>
                  </a:lnTo>
                  <a:lnTo>
                    <a:pt x="13" y="113"/>
                  </a:lnTo>
                  <a:lnTo>
                    <a:pt x="30" y="168"/>
                  </a:lnTo>
                  <a:lnTo>
                    <a:pt x="54" y="218"/>
                  </a:lnTo>
                  <a:lnTo>
                    <a:pt x="69" y="240"/>
                  </a:lnTo>
                  <a:lnTo>
                    <a:pt x="88" y="257"/>
                  </a:lnTo>
                  <a:lnTo>
                    <a:pt x="108" y="273"/>
                  </a:lnTo>
                  <a:lnTo>
                    <a:pt x="129" y="289"/>
                  </a:lnTo>
                  <a:lnTo>
                    <a:pt x="151" y="300"/>
                  </a:lnTo>
                  <a:lnTo>
                    <a:pt x="175" y="314"/>
                  </a:lnTo>
                  <a:lnTo>
                    <a:pt x="198" y="326"/>
                  </a:lnTo>
                  <a:lnTo>
                    <a:pt x="220" y="337"/>
                  </a:lnTo>
                  <a:lnTo>
                    <a:pt x="224" y="337"/>
                  </a:lnTo>
                  <a:lnTo>
                    <a:pt x="226" y="335"/>
                  </a:lnTo>
                  <a:lnTo>
                    <a:pt x="228" y="331"/>
                  </a:lnTo>
                  <a:lnTo>
                    <a:pt x="226" y="328"/>
                  </a:lnTo>
                  <a:lnTo>
                    <a:pt x="209" y="316"/>
                  </a:lnTo>
                  <a:lnTo>
                    <a:pt x="190" y="302"/>
                  </a:lnTo>
                  <a:lnTo>
                    <a:pt x="174" y="290"/>
                  </a:lnTo>
                  <a:lnTo>
                    <a:pt x="157" y="279"/>
                  </a:lnTo>
                  <a:lnTo>
                    <a:pt x="140" y="265"/>
                  </a:lnTo>
                  <a:lnTo>
                    <a:pt x="123" y="253"/>
                  </a:lnTo>
                  <a:lnTo>
                    <a:pt x="106" y="240"/>
                  </a:lnTo>
                  <a:lnTo>
                    <a:pt x="89" y="226"/>
                  </a:lnTo>
                  <a:lnTo>
                    <a:pt x="69" y="205"/>
                  </a:lnTo>
                  <a:lnTo>
                    <a:pt x="50" y="181"/>
                  </a:lnTo>
                  <a:lnTo>
                    <a:pt x="35" y="152"/>
                  </a:lnTo>
                  <a:lnTo>
                    <a:pt x="24" y="123"/>
                  </a:lnTo>
                  <a:lnTo>
                    <a:pt x="15" y="92"/>
                  </a:lnTo>
                  <a:lnTo>
                    <a:pt x="7" y="61"/>
                  </a:lnTo>
                  <a:lnTo>
                    <a:pt x="3" y="29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97" name="Freeform 100"/>
            <p:cNvSpPr>
              <a:spLocks/>
            </p:cNvSpPr>
            <p:nvPr/>
          </p:nvSpPr>
          <p:spPr bwMode="auto">
            <a:xfrm>
              <a:off x="4141" y="3561"/>
              <a:ext cx="205" cy="96"/>
            </a:xfrm>
            <a:custGeom>
              <a:avLst/>
              <a:gdLst>
                <a:gd name="T0" fmla="*/ 0 w 409"/>
                <a:gd name="T1" fmla="*/ 0 h 191"/>
                <a:gd name="T2" fmla="*/ 3 w 409"/>
                <a:gd name="T3" fmla="*/ 8 h 191"/>
                <a:gd name="T4" fmla="*/ 6 w 409"/>
                <a:gd name="T5" fmla="*/ 15 h 191"/>
                <a:gd name="T6" fmla="*/ 10 w 409"/>
                <a:gd name="T7" fmla="*/ 21 h 191"/>
                <a:gd name="T8" fmla="*/ 15 w 409"/>
                <a:gd name="T9" fmla="*/ 27 h 191"/>
                <a:gd name="T10" fmla="*/ 20 w 409"/>
                <a:gd name="T11" fmla="*/ 32 h 191"/>
                <a:gd name="T12" fmla="*/ 26 w 409"/>
                <a:gd name="T13" fmla="*/ 36 h 191"/>
                <a:gd name="T14" fmla="*/ 32 w 409"/>
                <a:gd name="T15" fmla="*/ 40 h 191"/>
                <a:gd name="T16" fmla="*/ 39 w 409"/>
                <a:gd name="T17" fmla="*/ 44 h 191"/>
                <a:gd name="T18" fmla="*/ 47 w 409"/>
                <a:gd name="T19" fmla="*/ 47 h 191"/>
                <a:gd name="T20" fmla="*/ 55 w 409"/>
                <a:gd name="T21" fmla="*/ 48 h 191"/>
                <a:gd name="T22" fmla="*/ 63 w 409"/>
                <a:gd name="T23" fmla="*/ 48 h 191"/>
                <a:gd name="T24" fmla="*/ 71 w 409"/>
                <a:gd name="T25" fmla="*/ 46 h 191"/>
                <a:gd name="T26" fmla="*/ 79 w 409"/>
                <a:gd name="T27" fmla="*/ 42 h 191"/>
                <a:gd name="T28" fmla="*/ 86 w 409"/>
                <a:gd name="T29" fmla="*/ 38 h 191"/>
                <a:gd name="T30" fmla="*/ 93 w 409"/>
                <a:gd name="T31" fmla="*/ 35 h 191"/>
                <a:gd name="T32" fmla="*/ 100 w 409"/>
                <a:gd name="T33" fmla="*/ 30 h 191"/>
                <a:gd name="T34" fmla="*/ 102 w 409"/>
                <a:gd name="T35" fmla="*/ 29 h 191"/>
                <a:gd name="T36" fmla="*/ 103 w 409"/>
                <a:gd name="T37" fmla="*/ 27 h 191"/>
                <a:gd name="T38" fmla="*/ 103 w 409"/>
                <a:gd name="T39" fmla="*/ 25 h 191"/>
                <a:gd name="T40" fmla="*/ 101 w 409"/>
                <a:gd name="T41" fmla="*/ 24 h 191"/>
                <a:gd name="T42" fmla="*/ 99 w 409"/>
                <a:gd name="T43" fmla="*/ 24 h 191"/>
                <a:gd name="T44" fmla="*/ 97 w 409"/>
                <a:gd name="T45" fmla="*/ 24 h 191"/>
                <a:gd name="T46" fmla="*/ 95 w 409"/>
                <a:gd name="T47" fmla="*/ 24 h 191"/>
                <a:gd name="T48" fmla="*/ 93 w 409"/>
                <a:gd name="T49" fmla="*/ 24 h 191"/>
                <a:gd name="T50" fmla="*/ 91 w 409"/>
                <a:gd name="T51" fmla="*/ 24 h 191"/>
                <a:gd name="T52" fmla="*/ 89 w 409"/>
                <a:gd name="T53" fmla="*/ 25 h 191"/>
                <a:gd name="T54" fmla="*/ 87 w 409"/>
                <a:gd name="T55" fmla="*/ 25 h 191"/>
                <a:gd name="T56" fmla="*/ 85 w 409"/>
                <a:gd name="T57" fmla="*/ 26 h 191"/>
                <a:gd name="T58" fmla="*/ 81 w 409"/>
                <a:gd name="T59" fmla="*/ 27 h 191"/>
                <a:gd name="T60" fmla="*/ 77 w 409"/>
                <a:gd name="T61" fmla="*/ 28 h 191"/>
                <a:gd name="T62" fmla="*/ 73 w 409"/>
                <a:gd name="T63" fmla="*/ 28 h 191"/>
                <a:gd name="T64" fmla="*/ 69 w 409"/>
                <a:gd name="T65" fmla="*/ 29 h 191"/>
                <a:gd name="T66" fmla="*/ 66 w 409"/>
                <a:gd name="T67" fmla="*/ 29 h 191"/>
                <a:gd name="T68" fmla="*/ 62 w 409"/>
                <a:gd name="T69" fmla="*/ 29 h 191"/>
                <a:gd name="T70" fmla="*/ 58 w 409"/>
                <a:gd name="T71" fmla="*/ 29 h 191"/>
                <a:gd name="T72" fmla="*/ 54 w 409"/>
                <a:gd name="T73" fmla="*/ 29 h 191"/>
                <a:gd name="T74" fmla="*/ 47 w 409"/>
                <a:gd name="T75" fmla="*/ 28 h 191"/>
                <a:gd name="T76" fmla="*/ 39 w 409"/>
                <a:gd name="T77" fmla="*/ 27 h 191"/>
                <a:gd name="T78" fmla="*/ 31 w 409"/>
                <a:gd name="T79" fmla="*/ 25 h 191"/>
                <a:gd name="T80" fmla="*/ 23 w 409"/>
                <a:gd name="T81" fmla="*/ 22 h 191"/>
                <a:gd name="T82" fmla="*/ 16 w 409"/>
                <a:gd name="T83" fmla="*/ 18 h 191"/>
                <a:gd name="T84" fmla="*/ 10 w 409"/>
                <a:gd name="T85" fmla="*/ 14 h 191"/>
                <a:gd name="T86" fmla="*/ 4 w 409"/>
                <a:gd name="T87" fmla="*/ 8 h 191"/>
                <a:gd name="T88" fmla="*/ 1 w 409"/>
                <a:gd name="T89" fmla="*/ 0 h 191"/>
                <a:gd name="T90" fmla="*/ 0 w 409"/>
                <a:gd name="T91" fmla="*/ 0 h 191"/>
                <a:gd name="T92" fmla="*/ 0 w 409"/>
                <a:gd name="T93" fmla="*/ 0 h 191"/>
                <a:gd name="T94" fmla="*/ 0 w 409"/>
                <a:gd name="T95" fmla="*/ 0 h 191"/>
                <a:gd name="T96" fmla="*/ 0 w 409"/>
                <a:gd name="T97" fmla="*/ 0 h 191"/>
                <a:gd name="T98" fmla="*/ 0 w 409"/>
                <a:gd name="T99" fmla="*/ 0 h 1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09"/>
                <a:gd name="T151" fmla="*/ 0 h 191"/>
                <a:gd name="T152" fmla="*/ 409 w 409"/>
                <a:gd name="T153" fmla="*/ 191 h 1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09" h="191">
                  <a:moveTo>
                    <a:pt x="0" y="0"/>
                  </a:moveTo>
                  <a:lnTo>
                    <a:pt x="9" y="31"/>
                  </a:lnTo>
                  <a:lnTo>
                    <a:pt x="22" y="59"/>
                  </a:lnTo>
                  <a:lnTo>
                    <a:pt x="39" y="84"/>
                  </a:lnTo>
                  <a:lnTo>
                    <a:pt x="57" y="105"/>
                  </a:lnTo>
                  <a:lnTo>
                    <a:pt x="78" y="127"/>
                  </a:lnTo>
                  <a:lnTo>
                    <a:pt x="102" y="144"/>
                  </a:lnTo>
                  <a:lnTo>
                    <a:pt x="127" y="160"/>
                  </a:lnTo>
                  <a:lnTo>
                    <a:pt x="155" y="176"/>
                  </a:lnTo>
                  <a:lnTo>
                    <a:pt x="188" y="187"/>
                  </a:lnTo>
                  <a:lnTo>
                    <a:pt x="220" y="191"/>
                  </a:lnTo>
                  <a:lnTo>
                    <a:pt x="252" y="189"/>
                  </a:lnTo>
                  <a:lnTo>
                    <a:pt x="284" y="181"/>
                  </a:lnTo>
                  <a:lnTo>
                    <a:pt x="314" y="168"/>
                  </a:lnTo>
                  <a:lnTo>
                    <a:pt x="342" y="152"/>
                  </a:lnTo>
                  <a:lnTo>
                    <a:pt x="372" y="137"/>
                  </a:lnTo>
                  <a:lnTo>
                    <a:pt x="400" y="119"/>
                  </a:lnTo>
                  <a:lnTo>
                    <a:pt x="405" y="113"/>
                  </a:lnTo>
                  <a:lnTo>
                    <a:pt x="409" y="105"/>
                  </a:lnTo>
                  <a:lnTo>
                    <a:pt x="409" y="98"/>
                  </a:lnTo>
                  <a:lnTo>
                    <a:pt x="403" y="94"/>
                  </a:lnTo>
                  <a:lnTo>
                    <a:pt x="394" y="94"/>
                  </a:lnTo>
                  <a:lnTo>
                    <a:pt x="386" y="94"/>
                  </a:lnTo>
                  <a:lnTo>
                    <a:pt x="377" y="94"/>
                  </a:lnTo>
                  <a:lnTo>
                    <a:pt x="370" y="96"/>
                  </a:lnTo>
                  <a:lnTo>
                    <a:pt x="362" y="96"/>
                  </a:lnTo>
                  <a:lnTo>
                    <a:pt x="355" y="98"/>
                  </a:lnTo>
                  <a:lnTo>
                    <a:pt x="345" y="100"/>
                  </a:lnTo>
                  <a:lnTo>
                    <a:pt x="338" y="102"/>
                  </a:lnTo>
                  <a:lnTo>
                    <a:pt x="323" y="105"/>
                  </a:lnTo>
                  <a:lnTo>
                    <a:pt x="306" y="109"/>
                  </a:lnTo>
                  <a:lnTo>
                    <a:pt x="291" y="111"/>
                  </a:lnTo>
                  <a:lnTo>
                    <a:pt x="276" y="113"/>
                  </a:lnTo>
                  <a:lnTo>
                    <a:pt x="261" y="113"/>
                  </a:lnTo>
                  <a:lnTo>
                    <a:pt x="246" y="113"/>
                  </a:lnTo>
                  <a:lnTo>
                    <a:pt x="231" y="113"/>
                  </a:lnTo>
                  <a:lnTo>
                    <a:pt x="214" y="113"/>
                  </a:lnTo>
                  <a:lnTo>
                    <a:pt x="185" y="111"/>
                  </a:lnTo>
                  <a:lnTo>
                    <a:pt x="153" y="105"/>
                  </a:lnTo>
                  <a:lnTo>
                    <a:pt x="121" y="98"/>
                  </a:lnTo>
                  <a:lnTo>
                    <a:pt x="89" y="86"/>
                  </a:lnTo>
                  <a:lnTo>
                    <a:pt x="61" y="72"/>
                  </a:lnTo>
                  <a:lnTo>
                    <a:pt x="37" y="53"/>
                  </a:lnTo>
                  <a:lnTo>
                    <a:pt x="16" y="29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98" name="Freeform 101"/>
            <p:cNvSpPr>
              <a:spLocks/>
            </p:cNvSpPr>
            <p:nvPr/>
          </p:nvSpPr>
          <p:spPr bwMode="auto">
            <a:xfrm>
              <a:off x="4667" y="3422"/>
              <a:ext cx="180" cy="452"/>
            </a:xfrm>
            <a:custGeom>
              <a:avLst/>
              <a:gdLst>
                <a:gd name="T0" fmla="*/ 17 w 359"/>
                <a:gd name="T1" fmla="*/ 1 h 904"/>
                <a:gd name="T2" fmla="*/ 18 w 359"/>
                <a:gd name="T3" fmla="*/ 10 h 904"/>
                <a:gd name="T4" fmla="*/ 18 w 359"/>
                <a:gd name="T5" fmla="*/ 18 h 904"/>
                <a:gd name="T6" fmla="*/ 17 w 359"/>
                <a:gd name="T7" fmla="*/ 27 h 904"/>
                <a:gd name="T8" fmla="*/ 16 w 359"/>
                <a:gd name="T9" fmla="*/ 35 h 904"/>
                <a:gd name="T10" fmla="*/ 14 w 359"/>
                <a:gd name="T11" fmla="*/ 43 h 904"/>
                <a:gd name="T12" fmla="*/ 11 w 359"/>
                <a:gd name="T13" fmla="*/ 51 h 904"/>
                <a:gd name="T14" fmla="*/ 8 w 359"/>
                <a:gd name="T15" fmla="*/ 58 h 904"/>
                <a:gd name="T16" fmla="*/ 4 w 359"/>
                <a:gd name="T17" fmla="*/ 67 h 904"/>
                <a:gd name="T18" fmla="*/ 0 w 359"/>
                <a:gd name="T19" fmla="*/ 80 h 904"/>
                <a:gd name="T20" fmla="*/ 0 w 359"/>
                <a:gd name="T21" fmla="*/ 93 h 904"/>
                <a:gd name="T22" fmla="*/ 3 w 359"/>
                <a:gd name="T23" fmla="*/ 107 h 904"/>
                <a:gd name="T24" fmla="*/ 7 w 359"/>
                <a:gd name="T25" fmla="*/ 120 h 904"/>
                <a:gd name="T26" fmla="*/ 11 w 359"/>
                <a:gd name="T27" fmla="*/ 128 h 904"/>
                <a:gd name="T28" fmla="*/ 14 w 359"/>
                <a:gd name="T29" fmla="*/ 136 h 904"/>
                <a:gd name="T30" fmla="*/ 18 w 359"/>
                <a:gd name="T31" fmla="*/ 143 h 904"/>
                <a:gd name="T32" fmla="*/ 22 w 359"/>
                <a:gd name="T33" fmla="*/ 151 h 904"/>
                <a:gd name="T34" fmla="*/ 27 w 359"/>
                <a:gd name="T35" fmla="*/ 158 h 904"/>
                <a:gd name="T36" fmla="*/ 32 w 359"/>
                <a:gd name="T37" fmla="*/ 164 h 904"/>
                <a:gd name="T38" fmla="*/ 36 w 359"/>
                <a:gd name="T39" fmla="*/ 171 h 904"/>
                <a:gd name="T40" fmla="*/ 41 w 359"/>
                <a:gd name="T41" fmla="*/ 178 h 904"/>
                <a:gd name="T42" fmla="*/ 47 w 359"/>
                <a:gd name="T43" fmla="*/ 184 h 904"/>
                <a:gd name="T44" fmla="*/ 52 w 359"/>
                <a:gd name="T45" fmla="*/ 190 h 904"/>
                <a:gd name="T46" fmla="*/ 57 w 359"/>
                <a:gd name="T47" fmla="*/ 197 h 904"/>
                <a:gd name="T48" fmla="*/ 63 w 359"/>
                <a:gd name="T49" fmla="*/ 202 h 904"/>
                <a:gd name="T50" fmla="*/ 69 w 359"/>
                <a:gd name="T51" fmla="*/ 209 h 904"/>
                <a:gd name="T52" fmla="*/ 75 w 359"/>
                <a:gd name="T53" fmla="*/ 215 h 904"/>
                <a:gd name="T54" fmla="*/ 80 w 359"/>
                <a:gd name="T55" fmla="*/ 220 h 904"/>
                <a:gd name="T56" fmla="*/ 86 w 359"/>
                <a:gd name="T57" fmla="*/ 226 h 904"/>
                <a:gd name="T58" fmla="*/ 87 w 359"/>
                <a:gd name="T59" fmla="*/ 226 h 904"/>
                <a:gd name="T60" fmla="*/ 89 w 359"/>
                <a:gd name="T61" fmla="*/ 226 h 904"/>
                <a:gd name="T62" fmla="*/ 90 w 359"/>
                <a:gd name="T63" fmla="*/ 224 h 904"/>
                <a:gd name="T64" fmla="*/ 90 w 359"/>
                <a:gd name="T65" fmla="*/ 223 h 904"/>
                <a:gd name="T66" fmla="*/ 80 w 359"/>
                <a:gd name="T67" fmla="*/ 211 h 904"/>
                <a:gd name="T68" fmla="*/ 70 w 359"/>
                <a:gd name="T69" fmla="*/ 198 h 904"/>
                <a:gd name="T70" fmla="*/ 60 w 359"/>
                <a:gd name="T71" fmla="*/ 185 h 904"/>
                <a:gd name="T72" fmla="*/ 50 w 359"/>
                <a:gd name="T73" fmla="*/ 172 h 904"/>
                <a:gd name="T74" fmla="*/ 41 w 359"/>
                <a:gd name="T75" fmla="*/ 158 h 904"/>
                <a:gd name="T76" fmla="*/ 33 w 359"/>
                <a:gd name="T77" fmla="*/ 144 h 904"/>
                <a:gd name="T78" fmla="*/ 26 w 359"/>
                <a:gd name="T79" fmla="*/ 129 h 904"/>
                <a:gd name="T80" fmla="*/ 20 w 359"/>
                <a:gd name="T81" fmla="*/ 113 h 904"/>
                <a:gd name="T82" fmla="*/ 17 w 359"/>
                <a:gd name="T83" fmla="*/ 97 h 904"/>
                <a:gd name="T84" fmla="*/ 18 w 359"/>
                <a:gd name="T85" fmla="*/ 81 h 904"/>
                <a:gd name="T86" fmla="*/ 20 w 359"/>
                <a:gd name="T87" fmla="*/ 65 h 904"/>
                <a:gd name="T88" fmla="*/ 26 w 359"/>
                <a:gd name="T89" fmla="*/ 49 h 904"/>
                <a:gd name="T90" fmla="*/ 27 w 359"/>
                <a:gd name="T91" fmla="*/ 37 h 904"/>
                <a:gd name="T92" fmla="*/ 24 w 359"/>
                <a:gd name="T93" fmla="*/ 24 h 904"/>
                <a:gd name="T94" fmla="*/ 20 w 359"/>
                <a:gd name="T95" fmla="*/ 11 h 904"/>
                <a:gd name="T96" fmla="*/ 18 w 359"/>
                <a:gd name="T97" fmla="*/ 0 h 904"/>
                <a:gd name="T98" fmla="*/ 17 w 359"/>
                <a:gd name="T99" fmla="*/ 0 h 904"/>
                <a:gd name="T100" fmla="*/ 17 w 359"/>
                <a:gd name="T101" fmla="*/ 0 h 904"/>
                <a:gd name="T102" fmla="*/ 17 w 359"/>
                <a:gd name="T103" fmla="*/ 0 h 904"/>
                <a:gd name="T104" fmla="*/ 17 w 359"/>
                <a:gd name="T105" fmla="*/ 1 h 904"/>
                <a:gd name="T106" fmla="*/ 17 w 359"/>
                <a:gd name="T107" fmla="*/ 1 h 9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9"/>
                <a:gd name="T163" fmla="*/ 0 h 904"/>
                <a:gd name="T164" fmla="*/ 359 w 359"/>
                <a:gd name="T165" fmla="*/ 904 h 9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9" h="904">
                  <a:moveTo>
                    <a:pt x="65" y="2"/>
                  </a:moveTo>
                  <a:lnTo>
                    <a:pt x="69" y="37"/>
                  </a:lnTo>
                  <a:lnTo>
                    <a:pt x="69" y="72"/>
                  </a:lnTo>
                  <a:lnTo>
                    <a:pt x="65" y="105"/>
                  </a:lnTo>
                  <a:lnTo>
                    <a:pt x="62" y="138"/>
                  </a:lnTo>
                  <a:lnTo>
                    <a:pt x="54" y="171"/>
                  </a:lnTo>
                  <a:lnTo>
                    <a:pt x="43" y="202"/>
                  </a:lnTo>
                  <a:lnTo>
                    <a:pt x="30" y="233"/>
                  </a:lnTo>
                  <a:lnTo>
                    <a:pt x="15" y="265"/>
                  </a:lnTo>
                  <a:lnTo>
                    <a:pt x="0" y="317"/>
                  </a:lnTo>
                  <a:lnTo>
                    <a:pt x="0" y="372"/>
                  </a:lnTo>
                  <a:lnTo>
                    <a:pt x="11" y="428"/>
                  </a:lnTo>
                  <a:lnTo>
                    <a:pt x="28" y="481"/>
                  </a:lnTo>
                  <a:lnTo>
                    <a:pt x="41" y="512"/>
                  </a:lnTo>
                  <a:lnTo>
                    <a:pt x="56" y="543"/>
                  </a:lnTo>
                  <a:lnTo>
                    <a:pt x="71" y="572"/>
                  </a:lnTo>
                  <a:lnTo>
                    <a:pt x="88" y="602"/>
                  </a:lnTo>
                  <a:lnTo>
                    <a:pt x="106" y="629"/>
                  </a:lnTo>
                  <a:lnTo>
                    <a:pt x="125" y="656"/>
                  </a:lnTo>
                  <a:lnTo>
                    <a:pt x="144" y="684"/>
                  </a:lnTo>
                  <a:lnTo>
                    <a:pt x="164" y="709"/>
                  </a:lnTo>
                  <a:lnTo>
                    <a:pt x="185" y="734"/>
                  </a:lnTo>
                  <a:lnTo>
                    <a:pt x="207" y="760"/>
                  </a:lnTo>
                  <a:lnTo>
                    <a:pt x="228" y="785"/>
                  </a:lnTo>
                  <a:lnTo>
                    <a:pt x="250" y="808"/>
                  </a:lnTo>
                  <a:lnTo>
                    <a:pt x="275" y="834"/>
                  </a:lnTo>
                  <a:lnTo>
                    <a:pt x="297" y="857"/>
                  </a:lnTo>
                  <a:lnTo>
                    <a:pt x="320" y="880"/>
                  </a:lnTo>
                  <a:lnTo>
                    <a:pt x="344" y="904"/>
                  </a:lnTo>
                  <a:lnTo>
                    <a:pt x="348" y="904"/>
                  </a:lnTo>
                  <a:lnTo>
                    <a:pt x="355" y="902"/>
                  </a:lnTo>
                  <a:lnTo>
                    <a:pt x="359" y="896"/>
                  </a:lnTo>
                  <a:lnTo>
                    <a:pt x="359" y="892"/>
                  </a:lnTo>
                  <a:lnTo>
                    <a:pt x="318" y="841"/>
                  </a:lnTo>
                  <a:lnTo>
                    <a:pt x="278" y="789"/>
                  </a:lnTo>
                  <a:lnTo>
                    <a:pt x="237" y="738"/>
                  </a:lnTo>
                  <a:lnTo>
                    <a:pt x="200" y="685"/>
                  </a:lnTo>
                  <a:lnTo>
                    <a:pt x="163" y="631"/>
                  </a:lnTo>
                  <a:lnTo>
                    <a:pt x="131" y="574"/>
                  </a:lnTo>
                  <a:lnTo>
                    <a:pt x="103" y="516"/>
                  </a:lnTo>
                  <a:lnTo>
                    <a:pt x="80" y="454"/>
                  </a:lnTo>
                  <a:lnTo>
                    <a:pt x="67" y="385"/>
                  </a:lnTo>
                  <a:lnTo>
                    <a:pt x="69" y="321"/>
                  </a:lnTo>
                  <a:lnTo>
                    <a:pt x="80" y="257"/>
                  </a:lnTo>
                  <a:lnTo>
                    <a:pt x="101" y="193"/>
                  </a:lnTo>
                  <a:lnTo>
                    <a:pt x="105" y="148"/>
                  </a:lnTo>
                  <a:lnTo>
                    <a:pt x="95" y="95"/>
                  </a:lnTo>
                  <a:lnTo>
                    <a:pt x="80" y="42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99" name="Freeform 102"/>
            <p:cNvSpPr>
              <a:spLocks/>
            </p:cNvSpPr>
            <p:nvPr/>
          </p:nvSpPr>
          <p:spPr bwMode="auto">
            <a:xfrm>
              <a:off x="4920" y="3835"/>
              <a:ext cx="146" cy="101"/>
            </a:xfrm>
            <a:custGeom>
              <a:avLst/>
              <a:gdLst>
                <a:gd name="T0" fmla="*/ 1 w 291"/>
                <a:gd name="T1" fmla="*/ 12 h 202"/>
                <a:gd name="T2" fmla="*/ 8 w 291"/>
                <a:gd name="T3" fmla="*/ 7 h 202"/>
                <a:gd name="T4" fmla="*/ 14 w 291"/>
                <a:gd name="T5" fmla="*/ 6 h 202"/>
                <a:gd name="T6" fmla="*/ 21 w 291"/>
                <a:gd name="T7" fmla="*/ 5 h 202"/>
                <a:gd name="T8" fmla="*/ 28 w 291"/>
                <a:gd name="T9" fmla="*/ 3 h 202"/>
                <a:gd name="T10" fmla="*/ 34 w 291"/>
                <a:gd name="T11" fmla="*/ 5 h 202"/>
                <a:gd name="T12" fmla="*/ 40 w 291"/>
                <a:gd name="T13" fmla="*/ 7 h 202"/>
                <a:gd name="T14" fmla="*/ 47 w 291"/>
                <a:gd name="T15" fmla="*/ 12 h 202"/>
                <a:gd name="T16" fmla="*/ 52 w 291"/>
                <a:gd name="T17" fmla="*/ 17 h 202"/>
                <a:gd name="T18" fmla="*/ 55 w 291"/>
                <a:gd name="T19" fmla="*/ 21 h 202"/>
                <a:gd name="T20" fmla="*/ 58 w 291"/>
                <a:gd name="T21" fmla="*/ 25 h 202"/>
                <a:gd name="T22" fmla="*/ 60 w 291"/>
                <a:gd name="T23" fmla="*/ 28 h 202"/>
                <a:gd name="T24" fmla="*/ 62 w 291"/>
                <a:gd name="T25" fmla="*/ 33 h 202"/>
                <a:gd name="T26" fmla="*/ 64 w 291"/>
                <a:gd name="T27" fmla="*/ 37 h 202"/>
                <a:gd name="T28" fmla="*/ 66 w 291"/>
                <a:gd name="T29" fmla="*/ 42 h 202"/>
                <a:gd name="T30" fmla="*/ 68 w 291"/>
                <a:gd name="T31" fmla="*/ 46 h 202"/>
                <a:gd name="T32" fmla="*/ 70 w 291"/>
                <a:gd name="T33" fmla="*/ 50 h 202"/>
                <a:gd name="T34" fmla="*/ 71 w 291"/>
                <a:gd name="T35" fmla="*/ 51 h 202"/>
                <a:gd name="T36" fmla="*/ 72 w 291"/>
                <a:gd name="T37" fmla="*/ 50 h 202"/>
                <a:gd name="T38" fmla="*/ 73 w 291"/>
                <a:gd name="T39" fmla="*/ 50 h 202"/>
                <a:gd name="T40" fmla="*/ 73 w 291"/>
                <a:gd name="T41" fmla="*/ 49 h 202"/>
                <a:gd name="T42" fmla="*/ 71 w 291"/>
                <a:gd name="T43" fmla="*/ 43 h 202"/>
                <a:gd name="T44" fmla="*/ 69 w 291"/>
                <a:gd name="T45" fmla="*/ 36 h 202"/>
                <a:gd name="T46" fmla="*/ 67 w 291"/>
                <a:gd name="T47" fmla="*/ 29 h 202"/>
                <a:gd name="T48" fmla="*/ 64 w 291"/>
                <a:gd name="T49" fmla="*/ 24 h 202"/>
                <a:gd name="T50" fmla="*/ 61 w 291"/>
                <a:gd name="T51" fmla="*/ 19 h 202"/>
                <a:gd name="T52" fmla="*/ 57 w 291"/>
                <a:gd name="T53" fmla="*/ 13 h 202"/>
                <a:gd name="T54" fmla="*/ 52 w 291"/>
                <a:gd name="T55" fmla="*/ 9 h 202"/>
                <a:gd name="T56" fmla="*/ 47 w 291"/>
                <a:gd name="T57" fmla="*/ 5 h 202"/>
                <a:gd name="T58" fmla="*/ 41 w 291"/>
                <a:gd name="T59" fmla="*/ 2 h 202"/>
                <a:gd name="T60" fmla="*/ 35 w 291"/>
                <a:gd name="T61" fmla="*/ 1 h 202"/>
                <a:gd name="T62" fmla="*/ 29 w 291"/>
                <a:gd name="T63" fmla="*/ 0 h 202"/>
                <a:gd name="T64" fmla="*/ 23 w 291"/>
                <a:gd name="T65" fmla="*/ 1 h 202"/>
                <a:gd name="T66" fmla="*/ 17 w 291"/>
                <a:gd name="T67" fmla="*/ 3 h 202"/>
                <a:gd name="T68" fmla="*/ 11 w 291"/>
                <a:gd name="T69" fmla="*/ 5 h 202"/>
                <a:gd name="T70" fmla="*/ 5 w 291"/>
                <a:gd name="T71" fmla="*/ 7 h 202"/>
                <a:gd name="T72" fmla="*/ 0 w 291"/>
                <a:gd name="T73" fmla="*/ 12 h 202"/>
                <a:gd name="T74" fmla="*/ 0 w 291"/>
                <a:gd name="T75" fmla="*/ 12 h 202"/>
                <a:gd name="T76" fmla="*/ 0 w 291"/>
                <a:gd name="T77" fmla="*/ 12 h 202"/>
                <a:gd name="T78" fmla="*/ 0 w 291"/>
                <a:gd name="T79" fmla="*/ 12 h 202"/>
                <a:gd name="T80" fmla="*/ 1 w 291"/>
                <a:gd name="T81" fmla="*/ 12 h 202"/>
                <a:gd name="T82" fmla="*/ 1 w 291"/>
                <a:gd name="T83" fmla="*/ 12 h 2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1"/>
                <a:gd name="T127" fmla="*/ 0 h 202"/>
                <a:gd name="T128" fmla="*/ 291 w 291"/>
                <a:gd name="T129" fmla="*/ 202 h 2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1" h="202">
                  <a:moveTo>
                    <a:pt x="2" y="45"/>
                  </a:moveTo>
                  <a:lnTo>
                    <a:pt x="30" y="31"/>
                  </a:lnTo>
                  <a:lnTo>
                    <a:pt x="56" y="21"/>
                  </a:lnTo>
                  <a:lnTo>
                    <a:pt x="84" y="17"/>
                  </a:lnTo>
                  <a:lnTo>
                    <a:pt x="110" y="15"/>
                  </a:lnTo>
                  <a:lnTo>
                    <a:pt x="134" y="19"/>
                  </a:lnTo>
                  <a:lnTo>
                    <a:pt x="160" y="29"/>
                  </a:lnTo>
                  <a:lnTo>
                    <a:pt x="185" y="45"/>
                  </a:lnTo>
                  <a:lnTo>
                    <a:pt x="207" y="68"/>
                  </a:lnTo>
                  <a:lnTo>
                    <a:pt x="218" y="84"/>
                  </a:lnTo>
                  <a:lnTo>
                    <a:pt x="230" y="99"/>
                  </a:lnTo>
                  <a:lnTo>
                    <a:pt x="239" y="115"/>
                  </a:lnTo>
                  <a:lnTo>
                    <a:pt x="248" y="130"/>
                  </a:lnTo>
                  <a:lnTo>
                    <a:pt x="256" y="148"/>
                  </a:lnTo>
                  <a:lnTo>
                    <a:pt x="263" y="165"/>
                  </a:lnTo>
                  <a:lnTo>
                    <a:pt x="271" y="183"/>
                  </a:lnTo>
                  <a:lnTo>
                    <a:pt x="278" y="200"/>
                  </a:lnTo>
                  <a:lnTo>
                    <a:pt x="282" y="202"/>
                  </a:lnTo>
                  <a:lnTo>
                    <a:pt x="286" y="200"/>
                  </a:lnTo>
                  <a:lnTo>
                    <a:pt x="289" y="199"/>
                  </a:lnTo>
                  <a:lnTo>
                    <a:pt x="291" y="195"/>
                  </a:lnTo>
                  <a:lnTo>
                    <a:pt x="284" y="169"/>
                  </a:lnTo>
                  <a:lnTo>
                    <a:pt x="274" y="144"/>
                  </a:lnTo>
                  <a:lnTo>
                    <a:pt x="265" y="119"/>
                  </a:lnTo>
                  <a:lnTo>
                    <a:pt x="254" y="95"/>
                  </a:lnTo>
                  <a:lnTo>
                    <a:pt x="241" y="74"/>
                  </a:lnTo>
                  <a:lnTo>
                    <a:pt x="226" y="54"/>
                  </a:lnTo>
                  <a:lnTo>
                    <a:pt x="207" y="35"/>
                  </a:lnTo>
                  <a:lnTo>
                    <a:pt x="187" y="19"/>
                  </a:lnTo>
                  <a:lnTo>
                    <a:pt x="164" y="8"/>
                  </a:lnTo>
                  <a:lnTo>
                    <a:pt x="140" y="2"/>
                  </a:lnTo>
                  <a:lnTo>
                    <a:pt x="116" y="0"/>
                  </a:lnTo>
                  <a:lnTo>
                    <a:pt x="91" y="4"/>
                  </a:lnTo>
                  <a:lnTo>
                    <a:pt x="67" y="10"/>
                  </a:lnTo>
                  <a:lnTo>
                    <a:pt x="43" y="19"/>
                  </a:lnTo>
                  <a:lnTo>
                    <a:pt x="20" y="31"/>
                  </a:lnTo>
                  <a:lnTo>
                    <a:pt x="0" y="45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00" name="Freeform 103"/>
            <p:cNvSpPr>
              <a:spLocks/>
            </p:cNvSpPr>
            <p:nvPr/>
          </p:nvSpPr>
          <p:spPr bwMode="auto">
            <a:xfrm>
              <a:off x="4968" y="3848"/>
              <a:ext cx="69" cy="115"/>
            </a:xfrm>
            <a:custGeom>
              <a:avLst/>
              <a:gdLst>
                <a:gd name="T0" fmla="*/ 0 w 138"/>
                <a:gd name="T1" fmla="*/ 1 h 230"/>
                <a:gd name="T2" fmla="*/ 9 w 138"/>
                <a:gd name="T3" fmla="*/ 3 h 230"/>
                <a:gd name="T4" fmla="*/ 17 w 138"/>
                <a:gd name="T5" fmla="*/ 7 h 230"/>
                <a:gd name="T6" fmla="*/ 22 w 138"/>
                <a:gd name="T7" fmla="*/ 14 h 230"/>
                <a:gd name="T8" fmla="*/ 27 w 138"/>
                <a:gd name="T9" fmla="*/ 21 h 230"/>
                <a:gd name="T10" fmla="*/ 30 w 138"/>
                <a:gd name="T11" fmla="*/ 29 h 230"/>
                <a:gd name="T12" fmla="*/ 31 w 138"/>
                <a:gd name="T13" fmla="*/ 39 h 230"/>
                <a:gd name="T14" fmla="*/ 31 w 138"/>
                <a:gd name="T15" fmla="*/ 48 h 230"/>
                <a:gd name="T16" fmla="*/ 31 w 138"/>
                <a:gd name="T17" fmla="*/ 57 h 230"/>
                <a:gd name="T18" fmla="*/ 31 w 138"/>
                <a:gd name="T19" fmla="*/ 58 h 230"/>
                <a:gd name="T20" fmla="*/ 33 w 138"/>
                <a:gd name="T21" fmla="*/ 58 h 230"/>
                <a:gd name="T22" fmla="*/ 33 w 138"/>
                <a:gd name="T23" fmla="*/ 57 h 230"/>
                <a:gd name="T24" fmla="*/ 34 w 138"/>
                <a:gd name="T25" fmla="*/ 56 h 230"/>
                <a:gd name="T26" fmla="*/ 35 w 138"/>
                <a:gd name="T27" fmla="*/ 47 h 230"/>
                <a:gd name="T28" fmla="*/ 34 w 138"/>
                <a:gd name="T29" fmla="*/ 37 h 230"/>
                <a:gd name="T30" fmla="*/ 33 w 138"/>
                <a:gd name="T31" fmla="*/ 28 h 230"/>
                <a:gd name="T32" fmla="*/ 29 w 138"/>
                <a:gd name="T33" fmla="*/ 19 h 230"/>
                <a:gd name="T34" fmla="*/ 24 w 138"/>
                <a:gd name="T35" fmla="*/ 12 h 230"/>
                <a:gd name="T36" fmla="*/ 18 w 138"/>
                <a:gd name="T37" fmla="*/ 6 h 230"/>
                <a:gd name="T38" fmla="*/ 9 w 138"/>
                <a:gd name="T39" fmla="*/ 2 h 230"/>
                <a:gd name="T40" fmla="*/ 0 w 138"/>
                <a:gd name="T41" fmla="*/ 0 h 230"/>
                <a:gd name="T42" fmla="*/ 0 w 138"/>
                <a:gd name="T43" fmla="*/ 0 h 230"/>
                <a:gd name="T44" fmla="*/ 0 w 138"/>
                <a:gd name="T45" fmla="*/ 0 h 230"/>
                <a:gd name="T46" fmla="*/ 0 w 138"/>
                <a:gd name="T47" fmla="*/ 1 h 230"/>
                <a:gd name="T48" fmla="*/ 0 w 138"/>
                <a:gd name="T49" fmla="*/ 1 h 230"/>
                <a:gd name="T50" fmla="*/ 0 w 138"/>
                <a:gd name="T51" fmla="*/ 1 h 2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230"/>
                <a:gd name="T80" fmla="*/ 138 w 138"/>
                <a:gd name="T81" fmla="*/ 230 h 2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230">
                  <a:moveTo>
                    <a:pt x="0" y="2"/>
                  </a:moveTo>
                  <a:lnTo>
                    <a:pt x="37" y="12"/>
                  </a:lnTo>
                  <a:lnTo>
                    <a:pt x="67" y="29"/>
                  </a:lnTo>
                  <a:lnTo>
                    <a:pt x="90" y="53"/>
                  </a:lnTo>
                  <a:lnTo>
                    <a:pt x="108" y="84"/>
                  </a:lnTo>
                  <a:lnTo>
                    <a:pt x="120" y="117"/>
                  </a:lnTo>
                  <a:lnTo>
                    <a:pt x="125" y="154"/>
                  </a:lnTo>
                  <a:lnTo>
                    <a:pt x="127" y="191"/>
                  </a:lnTo>
                  <a:lnTo>
                    <a:pt x="125" y="228"/>
                  </a:lnTo>
                  <a:lnTo>
                    <a:pt x="127" y="230"/>
                  </a:lnTo>
                  <a:lnTo>
                    <a:pt x="129" y="230"/>
                  </a:lnTo>
                  <a:lnTo>
                    <a:pt x="131" y="228"/>
                  </a:lnTo>
                  <a:lnTo>
                    <a:pt x="133" y="224"/>
                  </a:lnTo>
                  <a:lnTo>
                    <a:pt x="138" y="185"/>
                  </a:lnTo>
                  <a:lnTo>
                    <a:pt x="136" y="148"/>
                  </a:lnTo>
                  <a:lnTo>
                    <a:pt x="131" y="111"/>
                  </a:lnTo>
                  <a:lnTo>
                    <a:pt x="118" y="76"/>
                  </a:lnTo>
                  <a:lnTo>
                    <a:pt x="99" y="47"/>
                  </a:lnTo>
                  <a:lnTo>
                    <a:pt x="73" y="23"/>
                  </a:lnTo>
                  <a:lnTo>
                    <a:pt x="39" y="6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01" name="Freeform 104"/>
            <p:cNvSpPr>
              <a:spLocks/>
            </p:cNvSpPr>
            <p:nvPr/>
          </p:nvSpPr>
          <p:spPr bwMode="auto">
            <a:xfrm>
              <a:off x="4929" y="3857"/>
              <a:ext cx="64" cy="118"/>
            </a:xfrm>
            <a:custGeom>
              <a:avLst/>
              <a:gdLst>
                <a:gd name="T0" fmla="*/ 0 w 127"/>
                <a:gd name="T1" fmla="*/ 0 h 235"/>
                <a:gd name="T2" fmla="*/ 3 w 127"/>
                <a:gd name="T3" fmla="*/ 3 h 235"/>
                <a:gd name="T4" fmla="*/ 7 w 127"/>
                <a:gd name="T5" fmla="*/ 5 h 235"/>
                <a:gd name="T6" fmla="*/ 9 w 127"/>
                <a:gd name="T7" fmla="*/ 8 h 235"/>
                <a:gd name="T8" fmla="*/ 13 w 127"/>
                <a:gd name="T9" fmla="*/ 10 h 235"/>
                <a:gd name="T10" fmla="*/ 15 w 127"/>
                <a:gd name="T11" fmla="*/ 12 h 235"/>
                <a:gd name="T12" fmla="*/ 18 w 127"/>
                <a:gd name="T13" fmla="*/ 15 h 235"/>
                <a:gd name="T14" fmla="*/ 21 w 127"/>
                <a:gd name="T15" fmla="*/ 18 h 235"/>
                <a:gd name="T16" fmla="*/ 23 w 127"/>
                <a:gd name="T17" fmla="*/ 21 h 235"/>
                <a:gd name="T18" fmla="*/ 28 w 127"/>
                <a:gd name="T19" fmla="*/ 30 h 235"/>
                <a:gd name="T20" fmla="*/ 29 w 127"/>
                <a:gd name="T21" fmla="*/ 39 h 235"/>
                <a:gd name="T22" fmla="*/ 29 w 127"/>
                <a:gd name="T23" fmla="*/ 49 h 235"/>
                <a:gd name="T24" fmla="*/ 28 w 127"/>
                <a:gd name="T25" fmla="*/ 59 h 235"/>
                <a:gd name="T26" fmla="*/ 28 w 127"/>
                <a:gd name="T27" fmla="*/ 59 h 235"/>
                <a:gd name="T28" fmla="*/ 28 w 127"/>
                <a:gd name="T29" fmla="*/ 59 h 235"/>
                <a:gd name="T30" fmla="*/ 29 w 127"/>
                <a:gd name="T31" fmla="*/ 59 h 235"/>
                <a:gd name="T32" fmla="*/ 29 w 127"/>
                <a:gd name="T33" fmla="*/ 58 h 235"/>
                <a:gd name="T34" fmla="*/ 31 w 127"/>
                <a:gd name="T35" fmla="*/ 51 h 235"/>
                <a:gd name="T36" fmla="*/ 32 w 127"/>
                <a:gd name="T37" fmla="*/ 43 h 235"/>
                <a:gd name="T38" fmla="*/ 32 w 127"/>
                <a:gd name="T39" fmla="*/ 36 h 235"/>
                <a:gd name="T40" fmla="*/ 30 w 127"/>
                <a:gd name="T41" fmla="*/ 29 h 235"/>
                <a:gd name="T42" fmla="*/ 27 w 127"/>
                <a:gd name="T43" fmla="*/ 24 h 235"/>
                <a:gd name="T44" fmla="*/ 24 w 127"/>
                <a:gd name="T45" fmla="*/ 20 h 235"/>
                <a:gd name="T46" fmla="*/ 21 w 127"/>
                <a:gd name="T47" fmla="*/ 16 h 235"/>
                <a:gd name="T48" fmla="*/ 17 w 127"/>
                <a:gd name="T49" fmla="*/ 12 h 235"/>
                <a:gd name="T50" fmla="*/ 13 w 127"/>
                <a:gd name="T51" fmla="*/ 9 h 235"/>
                <a:gd name="T52" fmla="*/ 9 w 127"/>
                <a:gd name="T53" fmla="*/ 6 h 235"/>
                <a:gd name="T54" fmla="*/ 5 w 127"/>
                <a:gd name="T55" fmla="*/ 3 h 235"/>
                <a:gd name="T56" fmla="*/ 0 w 127"/>
                <a:gd name="T57" fmla="*/ 0 h 235"/>
                <a:gd name="T58" fmla="*/ 0 w 127"/>
                <a:gd name="T59" fmla="*/ 0 h 235"/>
                <a:gd name="T60" fmla="*/ 0 w 127"/>
                <a:gd name="T61" fmla="*/ 0 h 235"/>
                <a:gd name="T62" fmla="*/ 0 w 127"/>
                <a:gd name="T63" fmla="*/ 0 h 235"/>
                <a:gd name="T64" fmla="*/ 0 w 127"/>
                <a:gd name="T65" fmla="*/ 0 h 235"/>
                <a:gd name="T66" fmla="*/ 0 w 127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7"/>
                <a:gd name="T103" fmla="*/ 0 h 235"/>
                <a:gd name="T104" fmla="*/ 127 w 127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7" h="235">
                  <a:moveTo>
                    <a:pt x="0" y="0"/>
                  </a:moveTo>
                  <a:lnTo>
                    <a:pt x="12" y="9"/>
                  </a:lnTo>
                  <a:lnTo>
                    <a:pt x="25" y="19"/>
                  </a:lnTo>
                  <a:lnTo>
                    <a:pt x="36" y="29"/>
                  </a:lnTo>
                  <a:lnTo>
                    <a:pt x="49" y="39"/>
                  </a:lnTo>
                  <a:lnTo>
                    <a:pt x="60" y="48"/>
                  </a:lnTo>
                  <a:lnTo>
                    <a:pt x="71" y="60"/>
                  </a:lnTo>
                  <a:lnTo>
                    <a:pt x="83" y="72"/>
                  </a:lnTo>
                  <a:lnTo>
                    <a:pt x="92" y="83"/>
                  </a:lnTo>
                  <a:lnTo>
                    <a:pt x="109" y="118"/>
                  </a:lnTo>
                  <a:lnTo>
                    <a:pt x="116" y="155"/>
                  </a:lnTo>
                  <a:lnTo>
                    <a:pt x="116" y="194"/>
                  </a:lnTo>
                  <a:lnTo>
                    <a:pt x="109" y="233"/>
                  </a:lnTo>
                  <a:lnTo>
                    <a:pt x="109" y="235"/>
                  </a:lnTo>
                  <a:lnTo>
                    <a:pt x="111" y="235"/>
                  </a:lnTo>
                  <a:lnTo>
                    <a:pt x="113" y="233"/>
                  </a:lnTo>
                  <a:lnTo>
                    <a:pt x="114" y="231"/>
                  </a:lnTo>
                  <a:lnTo>
                    <a:pt x="122" y="202"/>
                  </a:lnTo>
                  <a:lnTo>
                    <a:pt x="127" y="171"/>
                  </a:lnTo>
                  <a:lnTo>
                    <a:pt x="127" y="142"/>
                  </a:lnTo>
                  <a:lnTo>
                    <a:pt x="118" y="113"/>
                  </a:lnTo>
                  <a:lnTo>
                    <a:pt x="107" y="93"/>
                  </a:lnTo>
                  <a:lnTo>
                    <a:pt x="96" y="78"/>
                  </a:lnTo>
                  <a:lnTo>
                    <a:pt x="83" y="62"/>
                  </a:lnTo>
                  <a:lnTo>
                    <a:pt x="68" y="48"/>
                  </a:lnTo>
                  <a:lnTo>
                    <a:pt x="51" y="35"/>
                  </a:lnTo>
                  <a:lnTo>
                    <a:pt x="34" y="23"/>
                  </a:lnTo>
                  <a:lnTo>
                    <a:pt x="1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02" name="Freeform 105"/>
            <p:cNvSpPr>
              <a:spLocks/>
            </p:cNvSpPr>
            <p:nvPr/>
          </p:nvSpPr>
          <p:spPr bwMode="auto">
            <a:xfrm>
              <a:off x="4868" y="3906"/>
              <a:ext cx="107" cy="63"/>
            </a:xfrm>
            <a:custGeom>
              <a:avLst/>
              <a:gdLst>
                <a:gd name="T0" fmla="*/ 0 w 213"/>
                <a:gd name="T1" fmla="*/ 0 h 127"/>
                <a:gd name="T2" fmla="*/ 3 w 213"/>
                <a:gd name="T3" fmla="*/ 9 h 127"/>
                <a:gd name="T4" fmla="*/ 6 w 213"/>
                <a:gd name="T5" fmla="*/ 17 h 127"/>
                <a:gd name="T6" fmla="*/ 12 w 213"/>
                <a:gd name="T7" fmla="*/ 23 h 127"/>
                <a:gd name="T8" fmla="*/ 19 w 213"/>
                <a:gd name="T9" fmla="*/ 28 h 127"/>
                <a:gd name="T10" fmla="*/ 26 w 213"/>
                <a:gd name="T11" fmla="*/ 30 h 127"/>
                <a:gd name="T12" fmla="*/ 34 w 213"/>
                <a:gd name="T13" fmla="*/ 31 h 127"/>
                <a:gd name="T14" fmla="*/ 43 w 213"/>
                <a:gd name="T15" fmla="*/ 31 h 127"/>
                <a:gd name="T16" fmla="*/ 52 w 213"/>
                <a:gd name="T17" fmla="*/ 28 h 127"/>
                <a:gd name="T18" fmla="*/ 53 w 213"/>
                <a:gd name="T19" fmla="*/ 27 h 127"/>
                <a:gd name="T20" fmla="*/ 54 w 213"/>
                <a:gd name="T21" fmla="*/ 26 h 127"/>
                <a:gd name="T22" fmla="*/ 54 w 213"/>
                <a:gd name="T23" fmla="*/ 25 h 127"/>
                <a:gd name="T24" fmla="*/ 53 w 213"/>
                <a:gd name="T25" fmla="*/ 25 h 127"/>
                <a:gd name="T26" fmla="*/ 48 w 213"/>
                <a:gd name="T27" fmla="*/ 25 h 127"/>
                <a:gd name="T28" fmla="*/ 44 w 213"/>
                <a:gd name="T29" fmla="*/ 26 h 127"/>
                <a:gd name="T30" fmla="*/ 39 w 213"/>
                <a:gd name="T31" fmla="*/ 26 h 127"/>
                <a:gd name="T32" fmla="*/ 35 w 213"/>
                <a:gd name="T33" fmla="*/ 26 h 127"/>
                <a:gd name="T34" fmla="*/ 31 w 213"/>
                <a:gd name="T35" fmla="*/ 26 h 127"/>
                <a:gd name="T36" fmla="*/ 27 w 213"/>
                <a:gd name="T37" fmla="*/ 25 h 127"/>
                <a:gd name="T38" fmla="*/ 22 w 213"/>
                <a:gd name="T39" fmla="*/ 24 h 127"/>
                <a:gd name="T40" fmla="*/ 18 w 213"/>
                <a:gd name="T41" fmla="*/ 23 h 127"/>
                <a:gd name="T42" fmla="*/ 14 w 213"/>
                <a:gd name="T43" fmla="*/ 22 h 127"/>
                <a:gd name="T44" fmla="*/ 11 w 213"/>
                <a:gd name="T45" fmla="*/ 20 h 127"/>
                <a:gd name="T46" fmla="*/ 8 w 213"/>
                <a:gd name="T47" fmla="*/ 17 h 127"/>
                <a:gd name="T48" fmla="*/ 6 w 213"/>
                <a:gd name="T49" fmla="*/ 14 h 127"/>
                <a:gd name="T50" fmla="*/ 4 w 213"/>
                <a:gd name="T51" fmla="*/ 11 h 127"/>
                <a:gd name="T52" fmla="*/ 3 w 213"/>
                <a:gd name="T53" fmla="*/ 7 h 127"/>
                <a:gd name="T54" fmla="*/ 2 w 213"/>
                <a:gd name="T55" fmla="*/ 4 h 127"/>
                <a:gd name="T56" fmla="*/ 1 w 213"/>
                <a:gd name="T57" fmla="*/ 0 h 127"/>
                <a:gd name="T58" fmla="*/ 0 w 213"/>
                <a:gd name="T59" fmla="*/ 0 h 127"/>
                <a:gd name="T60" fmla="*/ 0 w 213"/>
                <a:gd name="T61" fmla="*/ 0 h 127"/>
                <a:gd name="T62" fmla="*/ 0 w 213"/>
                <a:gd name="T63" fmla="*/ 0 h 127"/>
                <a:gd name="T64" fmla="*/ 0 w 213"/>
                <a:gd name="T65" fmla="*/ 0 h 127"/>
                <a:gd name="T66" fmla="*/ 0 w 213"/>
                <a:gd name="T67" fmla="*/ 0 h 1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3"/>
                <a:gd name="T103" fmla="*/ 0 h 127"/>
                <a:gd name="T104" fmla="*/ 213 w 213"/>
                <a:gd name="T105" fmla="*/ 127 h 1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3" h="127">
                  <a:moveTo>
                    <a:pt x="0" y="2"/>
                  </a:moveTo>
                  <a:lnTo>
                    <a:pt x="9" y="39"/>
                  </a:lnTo>
                  <a:lnTo>
                    <a:pt x="24" y="70"/>
                  </a:lnTo>
                  <a:lnTo>
                    <a:pt x="47" y="95"/>
                  </a:lnTo>
                  <a:lnTo>
                    <a:pt x="73" y="113"/>
                  </a:lnTo>
                  <a:lnTo>
                    <a:pt x="103" y="123"/>
                  </a:lnTo>
                  <a:lnTo>
                    <a:pt x="136" y="127"/>
                  </a:lnTo>
                  <a:lnTo>
                    <a:pt x="172" y="125"/>
                  </a:lnTo>
                  <a:lnTo>
                    <a:pt x="207" y="115"/>
                  </a:lnTo>
                  <a:lnTo>
                    <a:pt x="211" y="111"/>
                  </a:lnTo>
                  <a:lnTo>
                    <a:pt x="213" y="107"/>
                  </a:lnTo>
                  <a:lnTo>
                    <a:pt x="213" y="103"/>
                  </a:lnTo>
                  <a:lnTo>
                    <a:pt x="209" y="101"/>
                  </a:lnTo>
                  <a:lnTo>
                    <a:pt x="191" y="103"/>
                  </a:lnTo>
                  <a:lnTo>
                    <a:pt x="174" y="105"/>
                  </a:lnTo>
                  <a:lnTo>
                    <a:pt x="155" y="105"/>
                  </a:lnTo>
                  <a:lnTo>
                    <a:pt x="138" y="105"/>
                  </a:lnTo>
                  <a:lnTo>
                    <a:pt x="121" y="105"/>
                  </a:lnTo>
                  <a:lnTo>
                    <a:pt x="105" y="101"/>
                  </a:lnTo>
                  <a:lnTo>
                    <a:pt x="88" y="99"/>
                  </a:lnTo>
                  <a:lnTo>
                    <a:pt x="69" y="94"/>
                  </a:lnTo>
                  <a:lnTo>
                    <a:pt x="54" y="88"/>
                  </a:lnTo>
                  <a:lnTo>
                    <a:pt x="41" y="80"/>
                  </a:lnTo>
                  <a:lnTo>
                    <a:pt x="32" y="70"/>
                  </a:lnTo>
                  <a:lnTo>
                    <a:pt x="22" y="58"/>
                  </a:lnTo>
                  <a:lnTo>
                    <a:pt x="15" y="45"/>
                  </a:lnTo>
                  <a:lnTo>
                    <a:pt x="9" y="31"/>
                  </a:lnTo>
                  <a:lnTo>
                    <a:pt x="5" y="1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03" name="Freeform 106"/>
            <p:cNvSpPr>
              <a:spLocks/>
            </p:cNvSpPr>
            <p:nvPr/>
          </p:nvSpPr>
          <p:spPr bwMode="auto">
            <a:xfrm>
              <a:off x="4976" y="3942"/>
              <a:ext cx="66" cy="39"/>
            </a:xfrm>
            <a:custGeom>
              <a:avLst/>
              <a:gdLst>
                <a:gd name="T0" fmla="*/ 0 w 133"/>
                <a:gd name="T1" fmla="*/ 1 h 78"/>
                <a:gd name="T2" fmla="*/ 1 w 133"/>
                <a:gd name="T3" fmla="*/ 5 h 78"/>
                <a:gd name="T4" fmla="*/ 3 w 133"/>
                <a:gd name="T5" fmla="*/ 9 h 78"/>
                <a:gd name="T6" fmla="*/ 6 w 133"/>
                <a:gd name="T7" fmla="*/ 11 h 78"/>
                <a:gd name="T8" fmla="*/ 10 w 133"/>
                <a:gd name="T9" fmla="*/ 14 h 78"/>
                <a:gd name="T10" fmla="*/ 12 w 133"/>
                <a:gd name="T11" fmla="*/ 15 h 78"/>
                <a:gd name="T12" fmla="*/ 14 w 133"/>
                <a:gd name="T13" fmla="*/ 15 h 78"/>
                <a:gd name="T14" fmla="*/ 16 w 133"/>
                <a:gd name="T15" fmla="*/ 17 h 78"/>
                <a:gd name="T16" fmla="*/ 19 w 133"/>
                <a:gd name="T17" fmla="*/ 17 h 78"/>
                <a:gd name="T18" fmla="*/ 22 w 133"/>
                <a:gd name="T19" fmla="*/ 18 h 78"/>
                <a:gd name="T20" fmla="*/ 24 w 133"/>
                <a:gd name="T21" fmla="*/ 19 h 78"/>
                <a:gd name="T22" fmla="*/ 26 w 133"/>
                <a:gd name="T23" fmla="*/ 19 h 78"/>
                <a:gd name="T24" fmla="*/ 29 w 133"/>
                <a:gd name="T25" fmla="*/ 20 h 78"/>
                <a:gd name="T26" fmla="*/ 30 w 133"/>
                <a:gd name="T27" fmla="*/ 19 h 78"/>
                <a:gd name="T28" fmla="*/ 31 w 133"/>
                <a:gd name="T29" fmla="*/ 18 h 78"/>
                <a:gd name="T30" fmla="*/ 33 w 133"/>
                <a:gd name="T31" fmla="*/ 15 h 78"/>
                <a:gd name="T32" fmla="*/ 33 w 133"/>
                <a:gd name="T33" fmla="*/ 13 h 78"/>
                <a:gd name="T34" fmla="*/ 32 w 133"/>
                <a:gd name="T35" fmla="*/ 11 h 78"/>
                <a:gd name="T36" fmla="*/ 30 w 133"/>
                <a:gd name="T37" fmla="*/ 10 h 78"/>
                <a:gd name="T38" fmla="*/ 29 w 133"/>
                <a:gd name="T39" fmla="*/ 9 h 78"/>
                <a:gd name="T40" fmla="*/ 27 w 133"/>
                <a:gd name="T41" fmla="*/ 7 h 78"/>
                <a:gd name="T42" fmla="*/ 25 w 133"/>
                <a:gd name="T43" fmla="*/ 6 h 78"/>
                <a:gd name="T44" fmla="*/ 23 w 133"/>
                <a:gd name="T45" fmla="*/ 6 h 78"/>
                <a:gd name="T46" fmla="*/ 21 w 133"/>
                <a:gd name="T47" fmla="*/ 6 h 78"/>
                <a:gd name="T48" fmla="*/ 19 w 133"/>
                <a:gd name="T49" fmla="*/ 6 h 78"/>
                <a:gd name="T50" fmla="*/ 16 w 133"/>
                <a:gd name="T51" fmla="*/ 7 h 78"/>
                <a:gd name="T52" fmla="*/ 14 w 133"/>
                <a:gd name="T53" fmla="*/ 7 h 78"/>
                <a:gd name="T54" fmla="*/ 11 w 133"/>
                <a:gd name="T55" fmla="*/ 7 h 78"/>
                <a:gd name="T56" fmla="*/ 8 w 133"/>
                <a:gd name="T57" fmla="*/ 7 h 78"/>
                <a:gd name="T58" fmla="*/ 6 w 133"/>
                <a:gd name="T59" fmla="*/ 6 h 78"/>
                <a:gd name="T60" fmla="*/ 4 w 133"/>
                <a:gd name="T61" fmla="*/ 5 h 78"/>
                <a:gd name="T62" fmla="*/ 2 w 133"/>
                <a:gd name="T63" fmla="*/ 2 h 78"/>
                <a:gd name="T64" fmla="*/ 0 w 133"/>
                <a:gd name="T65" fmla="*/ 0 h 78"/>
                <a:gd name="T66" fmla="*/ 0 w 133"/>
                <a:gd name="T67" fmla="*/ 0 h 78"/>
                <a:gd name="T68" fmla="*/ 0 w 133"/>
                <a:gd name="T69" fmla="*/ 0 h 78"/>
                <a:gd name="T70" fmla="*/ 0 w 133"/>
                <a:gd name="T71" fmla="*/ 0 h 78"/>
                <a:gd name="T72" fmla="*/ 0 w 133"/>
                <a:gd name="T73" fmla="*/ 1 h 78"/>
                <a:gd name="T74" fmla="*/ 0 w 133"/>
                <a:gd name="T75" fmla="*/ 1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78"/>
                <a:gd name="T116" fmla="*/ 133 w 133"/>
                <a:gd name="T117" fmla="*/ 78 h 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78">
                  <a:moveTo>
                    <a:pt x="0" y="2"/>
                  </a:moveTo>
                  <a:lnTo>
                    <a:pt x="7" y="18"/>
                  </a:lnTo>
                  <a:lnTo>
                    <a:pt x="15" y="33"/>
                  </a:lnTo>
                  <a:lnTo>
                    <a:pt x="26" y="47"/>
                  </a:lnTo>
                  <a:lnTo>
                    <a:pt x="41" y="57"/>
                  </a:lnTo>
                  <a:lnTo>
                    <a:pt x="48" y="61"/>
                  </a:lnTo>
                  <a:lnTo>
                    <a:pt x="58" y="62"/>
                  </a:lnTo>
                  <a:lnTo>
                    <a:pt x="67" y="66"/>
                  </a:lnTo>
                  <a:lnTo>
                    <a:pt x="76" y="68"/>
                  </a:lnTo>
                  <a:lnTo>
                    <a:pt x="88" y="72"/>
                  </a:lnTo>
                  <a:lnTo>
                    <a:pt x="97" y="74"/>
                  </a:lnTo>
                  <a:lnTo>
                    <a:pt x="106" y="76"/>
                  </a:lnTo>
                  <a:lnTo>
                    <a:pt x="116" y="78"/>
                  </a:lnTo>
                  <a:lnTo>
                    <a:pt x="121" y="76"/>
                  </a:lnTo>
                  <a:lnTo>
                    <a:pt x="127" y="70"/>
                  </a:lnTo>
                  <a:lnTo>
                    <a:pt x="133" y="62"/>
                  </a:lnTo>
                  <a:lnTo>
                    <a:pt x="133" y="55"/>
                  </a:lnTo>
                  <a:lnTo>
                    <a:pt x="129" y="45"/>
                  </a:lnTo>
                  <a:lnTo>
                    <a:pt x="123" y="39"/>
                  </a:lnTo>
                  <a:lnTo>
                    <a:pt x="118" y="33"/>
                  </a:lnTo>
                  <a:lnTo>
                    <a:pt x="110" y="29"/>
                  </a:lnTo>
                  <a:lnTo>
                    <a:pt x="103" y="27"/>
                  </a:lnTo>
                  <a:lnTo>
                    <a:pt x="95" y="25"/>
                  </a:lnTo>
                  <a:lnTo>
                    <a:pt x="86" y="25"/>
                  </a:lnTo>
                  <a:lnTo>
                    <a:pt x="76" y="27"/>
                  </a:lnTo>
                  <a:lnTo>
                    <a:pt x="65" y="29"/>
                  </a:lnTo>
                  <a:lnTo>
                    <a:pt x="56" y="31"/>
                  </a:lnTo>
                  <a:lnTo>
                    <a:pt x="47" y="31"/>
                  </a:lnTo>
                  <a:lnTo>
                    <a:pt x="35" y="31"/>
                  </a:lnTo>
                  <a:lnTo>
                    <a:pt x="26" y="25"/>
                  </a:lnTo>
                  <a:lnTo>
                    <a:pt x="17" y="18"/>
                  </a:lnTo>
                  <a:lnTo>
                    <a:pt x="9" y="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04" name="Freeform 107"/>
            <p:cNvSpPr>
              <a:spLocks/>
            </p:cNvSpPr>
            <p:nvPr/>
          </p:nvSpPr>
          <p:spPr bwMode="auto">
            <a:xfrm>
              <a:off x="5024" y="3940"/>
              <a:ext cx="36" cy="16"/>
            </a:xfrm>
            <a:custGeom>
              <a:avLst/>
              <a:gdLst>
                <a:gd name="T0" fmla="*/ 0 w 73"/>
                <a:gd name="T1" fmla="*/ 8 h 31"/>
                <a:gd name="T2" fmla="*/ 2 w 73"/>
                <a:gd name="T3" fmla="*/ 8 h 31"/>
                <a:gd name="T4" fmla="*/ 4 w 73"/>
                <a:gd name="T5" fmla="*/ 7 h 31"/>
                <a:gd name="T6" fmla="*/ 6 w 73"/>
                <a:gd name="T7" fmla="*/ 6 h 31"/>
                <a:gd name="T8" fmla="*/ 9 w 73"/>
                <a:gd name="T9" fmla="*/ 6 h 31"/>
                <a:gd name="T10" fmla="*/ 10 w 73"/>
                <a:gd name="T11" fmla="*/ 5 h 31"/>
                <a:gd name="T12" fmla="*/ 13 w 73"/>
                <a:gd name="T13" fmla="*/ 4 h 31"/>
                <a:gd name="T14" fmla="*/ 15 w 73"/>
                <a:gd name="T15" fmla="*/ 3 h 31"/>
                <a:gd name="T16" fmla="*/ 17 w 73"/>
                <a:gd name="T17" fmla="*/ 2 h 31"/>
                <a:gd name="T18" fmla="*/ 17 w 73"/>
                <a:gd name="T19" fmla="*/ 2 h 31"/>
                <a:gd name="T20" fmla="*/ 18 w 73"/>
                <a:gd name="T21" fmla="*/ 1 h 31"/>
                <a:gd name="T22" fmla="*/ 17 w 73"/>
                <a:gd name="T23" fmla="*/ 1 h 31"/>
                <a:gd name="T24" fmla="*/ 17 w 73"/>
                <a:gd name="T25" fmla="*/ 0 h 31"/>
                <a:gd name="T26" fmla="*/ 15 w 73"/>
                <a:gd name="T27" fmla="*/ 1 h 31"/>
                <a:gd name="T28" fmla="*/ 13 w 73"/>
                <a:gd name="T29" fmla="*/ 2 h 31"/>
                <a:gd name="T30" fmla="*/ 10 w 73"/>
                <a:gd name="T31" fmla="*/ 3 h 31"/>
                <a:gd name="T32" fmla="*/ 9 w 73"/>
                <a:gd name="T33" fmla="*/ 4 h 31"/>
                <a:gd name="T34" fmla="*/ 6 w 73"/>
                <a:gd name="T35" fmla="*/ 5 h 31"/>
                <a:gd name="T36" fmla="*/ 4 w 73"/>
                <a:gd name="T37" fmla="*/ 6 h 31"/>
                <a:gd name="T38" fmla="*/ 2 w 73"/>
                <a:gd name="T39" fmla="*/ 7 h 31"/>
                <a:gd name="T40" fmla="*/ 0 w 73"/>
                <a:gd name="T41" fmla="*/ 8 h 31"/>
                <a:gd name="T42" fmla="*/ 0 w 73"/>
                <a:gd name="T43" fmla="*/ 8 h 31"/>
                <a:gd name="T44" fmla="*/ 0 w 73"/>
                <a:gd name="T45" fmla="*/ 8 h 31"/>
                <a:gd name="T46" fmla="*/ 0 w 73"/>
                <a:gd name="T47" fmla="*/ 8 h 31"/>
                <a:gd name="T48" fmla="*/ 0 w 73"/>
                <a:gd name="T49" fmla="*/ 8 h 31"/>
                <a:gd name="T50" fmla="*/ 0 w 73"/>
                <a:gd name="T51" fmla="*/ 8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1"/>
                <a:gd name="T80" fmla="*/ 73 w 73"/>
                <a:gd name="T81" fmla="*/ 31 h 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1">
                  <a:moveTo>
                    <a:pt x="0" y="31"/>
                  </a:moveTo>
                  <a:lnTo>
                    <a:pt x="10" y="29"/>
                  </a:lnTo>
                  <a:lnTo>
                    <a:pt x="17" y="27"/>
                  </a:lnTo>
                  <a:lnTo>
                    <a:pt x="26" y="24"/>
                  </a:lnTo>
                  <a:lnTo>
                    <a:pt x="36" y="22"/>
                  </a:lnTo>
                  <a:lnTo>
                    <a:pt x="43" y="18"/>
                  </a:lnTo>
                  <a:lnTo>
                    <a:pt x="53" y="16"/>
                  </a:lnTo>
                  <a:lnTo>
                    <a:pt x="60" y="12"/>
                  </a:lnTo>
                  <a:lnTo>
                    <a:pt x="69" y="8"/>
                  </a:lnTo>
                  <a:lnTo>
                    <a:pt x="71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69" y="0"/>
                  </a:lnTo>
                  <a:lnTo>
                    <a:pt x="60" y="4"/>
                  </a:lnTo>
                  <a:lnTo>
                    <a:pt x="53" y="6"/>
                  </a:lnTo>
                  <a:lnTo>
                    <a:pt x="43" y="10"/>
                  </a:lnTo>
                  <a:lnTo>
                    <a:pt x="36" y="14"/>
                  </a:lnTo>
                  <a:lnTo>
                    <a:pt x="26" y="18"/>
                  </a:lnTo>
                  <a:lnTo>
                    <a:pt x="17" y="24"/>
                  </a:lnTo>
                  <a:lnTo>
                    <a:pt x="10" y="2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05" name="Freeform 108"/>
            <p:cNvSpPr>
              <a:spLocks/>
            </p:cNvSpPr>
            <p:nvPr/>
          </p:nvSpPr>
          <p:spPr bwMode="auto">
            <a:xfrm>
              <a:off x="5254" y="3815"/>
              <a:ext cx="67" cy="89"/>
            </a:xfrm>
            <a:custGeom>
              <a:avLst/>
              <a:gdLst>
                <a:gd name="T0" fmla="*/ 1 w 133"/>
                <a:gd name="T1" fmla="*/ 8 h 177"/>
                <a:gd name="T2" fmla="*/ 4 w 133"/>
                <a:gd name="T3" fmla="*/ 6 h 177"/>
                <a:gd name="T4" fmla="*/ 7 w 133"/>
                <a:gd name="T5" fmla="*/ 4 h 177"/>
                <a:gd name="T6" fmla="*/ 10 w 133"/>
                <a:gd name="T7" fmla="*/ 3 h 177"/>
                <a:gd name="T8" fmla="*/ 13 w 133"/>
                <a:gd name="T9" fmla="*/ 2 h 177"/>
                <a:gd name="T10" fmla="*/ 17 w 133"/>
                <a:gd name="T11" fmla="*/ 2 h 177"/>
                <a:gd name="T12" fmla="*/ 20 w 133"/>
                <a:gd name="T13" fmla="*/ 3 h 177"/>
                <a:gd name="T14" fmla="*/ 22 w 133"/>
                <a:gd name="T15" fmla="*/ 6 h 177"/>
                <a:gd name="T16" fmla="*/ 24 w 133"/>
                <a:gd name="T17" fmla="*/ 9 h 177"/>
                <a:gd name="T18" fmla="*/ 27 w 133"/>
                <a:gd name="T19" fmla="*/ 17 h 177"/>
                <a:gd name="T20" fmla="*/ 30 w 133"/>
                <a:gd name="T21" fmla="*/ 26 h 177"/>
                <a:gd name="T22" fmla="*/ 31 w 133"/>
                <a:gd name="T23" fmla="*/ 35 h 177"/>
                <a:gd name="T24" fmla="*/ 32 w 133"/>
                <a:gd name="T25" fmla="*/ 44 h 177"/>
                <a:gd name="T26" fmla="*/ 32 w 133"/>
                <a:gd name="T27" fmla="*/ 45 h 177"/>
                <a:gd name="T28" fmla="*/ 33 w 133"/>
                <a:gd name="T29" fmla="*/ 44 h 177"/>
                <a:gd name="T30" fmla="*/ 34 w 133"/>
                <a:gd name="T31" fmla="*/ 44 h 177"/>
                <a:gd name="T32" fmla="*/ 34 w 133"/>
                <a:gd name="T33" fmla="*/ 43 h 177"/>
                <a:gd name="T34" fmla="*/ 34 w 133"/>
                <a:gd name="T35" fmla="*/ 33 h 177"/>
                <a:gd name="T36" fmla="*/ 33 w 133"/>
                <a:gd name="T37" fmla="*/ 23 h 177"/>
                <a:gd name="T38" fmla="*/ 30 w 133"/>
                <a:gd name="T39" fmla="*/ 13 h 177"/>
                <a:gd name="T40" fmla="*/ 25 w 133"/>
                <a:gd name="T41" fmla="*/ 4 h 177"/>
                <a:gd name="T42" fmla="*/ 22 w 133"/>
                <a:gd name="T43" fmla="*/ 2 h 177"/>
                <a:gd name="T44" fmla="*/ 19 w 133"/>
                <a:gd name="T45" fmla="*/ 0 h 177"/>
                <a:gd name="T46" fmla="*/ 16 w 133"/>
                <a:gd name="T47" fmla="*/ 0 h 177"/>
                <a:gd name="T48" fmla="*/ 13 w 133"/>
                <a:gd name="T49" fmla="*/ 1 h 177"/>
                <a:gd name="T50" fmla="*/ 10 w 133"/>
                <a:gd name="T51" fmla="*/ 2 h 177"/>
                <a:gd name="T52" fmla="*/ 6 w 133"/>
                <a:gd name="T53" fmla="*/ 4 h 177"/>
                <a:gd name="T54" fmla="*/ 4 w 133"/>
                <a:gd name="T55" fmla="*/ 6 h 177"/>
                <a:gd name="T56" fmla="*/ 1 w 133"/>
                <a:gd name="T57" fmla="*/ 8 h 177"/>
                <a:gd name="T58" fmla="*/ 0 w 133"/>
                <a:gd name="T59" fmla="*/ 8 h 177"/>
                <a:gd name="T60" fmla="*/ 0 w 133"/>
                <a:gd name="T61" fmla="*/ 8 h 177"/>
                <a:gd name="T62" fmla="*/ 0 w 133"/>
                <a:gd name="T63" fmla="*/ 8 h 177"/>
                <a:gd name="T64" fmla="*/ 1 w 133"/>
                <a:gd name="T65" fmla="*/ 8 h 177"/>
                <a:gd name="T66" fmla="*/ 1 w 133"/>
                <a:gd name="T67" fmla="*/ 8 h 1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177"/>
                <a:gd name="T104" fmla="*/ 133 w 133"/>
                <a:gd name="T105" fmla="*/ 177 h 1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177">
                  <a:moveTo>
                    <a:pt x="2" y="31"/>
                  </a:moveTo>
                  <a:lnTo>
                    <a:pt x="15" y="23"/>
                  </a:lnTo>
                  <a:lnTo>
                    <a:pt x="26" y="15"/>
                  </a:lnTo>
                  <a:lnTo>
                    <a:pt x="39" y="12"/>
                  </a:lnTo>
                  <a:lnTo>
                    <a:pt x="52" y="8"/>
                  </a:lnTo>
                  <a:lnTo>
                    <a:pt x="65" y="8"/>
                  </a:lnTo>
                  <a:lnTo>
                    <a:pt x="77" y="12"/>
                  </a:lnTo>
                  <a:lnTo>
                    <a:pt x="86" y="21"/>
                  </a:lnTo>
                  <a:lnTo>
                    <a:pt x="95" y="35"/>
                  </a:lnTo>
                  <a:lnTo>
                    <a:pt x="108" y="68"/>
                  </a:lnTo>
                  <a:lnTo>
                    <a:pt x="118" y="103"/>
                  </a:lnTo>
                  <a:lnTo>
                    <a:pt x="123" y="138"/>
                  </a:lnTo>
                  <a:lnTo>
                    <a:pt x="127" y="175"/>
                  </a:lnTo>
                  <a:lnTo>
                    <a:pt x="127" y="177"/>
                  </a:lnTo>
                  <a:lnTo>
                    <a:pt x="131" y="175"/>
                  </a:lnTo>
                  <a:lnTo>
                    <a:pt x="133" y="173"/>
                  </a:lnTo>
                  <a:lnTo>
                    <a:pt x="133" y="171"/>
                  </a:lnTo>
                  <a:lnTo>
                    <a:pt x="133" y="132"/>
                  </a:lnTo>
                  <a:lnTo>
                    <a:pt x="131" y="89"/>
                  </a:lnTo>
                  <a:lnTo>
                    <a:pt x="120" y="49"/>
                  </a:lnTo>
                  <a:lnTo>
                    <a:pt x="99" y="15"/>
                  </a:lnTo>
                  <a:lnTo>
                    <a:pt x="88" y="6"/>
                  </a:lnTo>
                  <a:lnTo>
                    <a:pt x="75" y="0"/>
                  </a:lnTo>
                  <a:lnTo>
                    <a:pt x="62" y="0"/>
                  </a:lnTo>
                  <a:lnTo>
                    <a:pt x="50" y="2"/>
                  </a:lnTo>
                  <a:lnTo>
                    <a:pt x="37" y="6"/>
                  </a:lnTo>
                  <a:lnTo>
                    <a:pt x="24" y="13"/>
                  </a:lnTo>
                  <a:lnTo>
                    <a:pt x="13" y="21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06" name="Freeform 109"/>
            <p:cNvSpPr>
              <a:spLocks/>
            </p:cNvSpPr>
            <p:nvPr/>
          </p:nvSpPr>
          <p:spPr bwMode="auto">
            <a:xfrm>
              <a:off x="5229" y="3866"/>
              <a:ext cx="82" cy="56"/>
            </a:xfrm>
            <a:custGeom>
              <a:avLst/>
              <a:gdLst>
                <a:gd name="T0" fmla="*/ 0 w 163"/>
                <a:gd name="T1" fmla="*/ 0 h 111"/>
                <a:gd name="T2" fmla="*/ 1 w 163"/>
                <a:gd name="T3" fmla="*/ 4 h 111"/>
                <a:gd name="T4" fmla="*/ 2 w 163"/>
                <a:gd name="T5" fmla="*/ 8 h 111"/>
                <a:gd name="T6" fmla="*/ 4 w 163"/>
                <a:gd name="T7" fmla="*/ 11 h 111"/>
                <a:gd name="T8" fmla="*/ 6 w 163"/>
                <a:gd name="T9" fmla="*/ 14 h 111"/>
                <a:gd name="T10" fmla="*/ 8 w 163"/>
                <a:gd name="T11" fmla="*/ 16 h 111"/>
                <a:gd name="T12" fmla="*/ 11 w 163"/>
                <a:gd name="T13" fmla="*/ 18 h 111"/>
                <a:gd name="T14" fmla="*/ 14 w 163"/>
                <a:gd name="T15" fmla="*/ 21 h 111"/>
                <a:gd name="T16" fmla="*/ 16 w 163"/>
                <a:gd name="T17" fmla="*/ 23 h 111"/>
                <a:gd name="T18" fmla="*/ 19 w 163"/>
                <a:gd name="T19" fmla="*/ 25 h 111"/>
                <a:gd name="T20" fmla="*/ 22 w 163"/>
                <a:gd name="T21" fmla="*/ 27 h 111"/>
                <a:gd name="T22" fmla="*/ 25 w 163"/>
                <a:gd name="T23" fmla="*/ 28 h 111"/>
                <a:gd name="T24" fmla="*/ 28 w 163"/>
                <a:gd name="T25" fmla="*/ 28 h 111"/>
                <a:gd name="T26" fmla="*/ 31 w 163"/>
                <a:gd name="T27" fmla="*/ 28 h 111"/>
                <a:gd name="T28" fmla="*/ 34 w 163"/>
                <a:gd name="T29" fmla="*/ 27 h 111"/>
                <a:gd name="T30" fmla="*/ 37 w 163"/>
                <a:gd name="T31" fmla="*/ 26 h 111"/>
                <a:gd name="T32" fmla="*/ 40 w 163"/>
                <a:gd name="T33" fmla="*/ 24 h 111"/>
                <a:gd name="T34" fmla="*/ 41 w 163"/>
                <a:gd name="T35" fmla="*/ 23 h 111"/>
                <a:gd name="T36" fmla="*/ 41 w 163"/>
                <a:gd name="T37" fmla="*/ 22 h 111"/>
                <a:gd name="T38" fmla="*/ 41 w 163"/>
                <a:gd name="T39" fmla="*/ 21 h 111"/>
                <a:gd name="T40" fmla="*/ 39 w 163"/>
                <a:gd name="T41" fmla="*/ 21 h 111"/>
                <a:gd name="T42" fmla="*/ 33 w 163"/>
                <a:gd name="T43" fmla="*/ 22 h 111"/>
                <a:gd name="T44" fmla="*/ 27 w 163"/>
                <a:gd name="T45" fmla="*/ 22 h 111"/>
                <a:gd name="T46" fmla="*/ 21 w 163"/>
                <a:gd name="T47" fmla="*/ 21 h 111"/>
                <a:gd name="T48" fmla="*/ 15 w 163"/>
                <a:gd name="T49" fmla="*/ 19 h 111"/>
                <a:gd name="T50" fmla="*/ 10 w 163"/>
                <a:gd name="T51" fmla="*/ 16 h 111"/>
                <a:gd name="T52" fmla="*/ 6 w 163"/>
                <a:gd name="T53" fmla="*/ 12 h 111"/>
                <a:gd name="T54" fmla="*/ 3 w 163"/>
                <a:gd name="T55" fmla="*/ 7 h 111"/>
                <a:gd name="T56" fmla="*/ 0 w 163"/>
                <a:gd name="T57" fmla="*/ 0 h 111"/>
                <a:gd name="T58" fmla="*/ 0 w 163"/>
                <a:gd name="T59" fmla="*/ 0 h 111"/>
                <a:gd name="T60" fmla="*/ 0 w 163"/>
                <a:gd name="T61" fmla="*/ 0 h 111"/>
                <a:gd name="T62" fmla="*/ 0 w 163"/>
                <a:gd name="T63" fmla="*/ 0 h 111"/>
                <a:gd name="T64" fmla="*/ 0 w 163"/>
                <a:gd name="T65" fmla="*/ 0 h 111"/>
                <a:gd name="T66" fmla="*/ 0 w 163"/>
                <a:gd name="T67" fmla="*/ 0 h 1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3"/>
                <a:gd name="T103" fmla="*/ 0 h 111"/>
                <a:gd name="T104" fmla="*/ 163 w 163"/>
                <a:gd name="T105" fmla="*/ 111 h 1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3" h="111">
                  <a:moveTo>
                    <a:pt x="0" y="0"/>
                  </a:moveTo>
                  <a:lnTo>
                    <a:pt x="4" y="16"/>
                  </a:lnTo>
                  <a:lnTo>
                    <a:pt x="8" y="29"/>
                  </a:lnTo>
                  <a:lnTo>
                    <a:pt x="15" y="43"/>
                  </a:lnTo>
                  <a:lnTo>
                    <a:pt x="23" y="53"/>
                  </a:lnTo>
                  <a:lnTo>
                    <a:pt x="30" y="62"/>
                  </a:lnTo>
                  <a:lnTo>
                    <a:pt x="42" y="72"/>
                  </a:lnTo>
                  <a:lnTo>
                    <a:pt x="53" y="82"/>
                  </a:lnTo>
                  <a:lnTo>
                    <a:pt x="64" y="92"/>
                  </a:lnTo>
                  <a:lnTo>
                    <a:pt x="75" y="100"/>
                  </a:lnTo>
                  <a:lnTo>
                    <a:pt x="88" y="105"/>
                  </a:lnTo>
                  <a:lnTo>
                    <a:pt x="99" y="109"/>
                  </a:lnTo>
                  <a:lnTo>
                    <a:pt x="111" y="111"/>
                  </a:lnTo>
                  <a:lnTo>
                    <a:pt x="122" y="111"/>
                  </a:lnTo>
                  <a:lnTo>
                    <a:pt x="133" y="107"/>
                  </a:lnTo>
                  <a:lnTo>
                    <a:pt x="146" y="101"/>
                  </a:lnTo>
                  <a:lnTo>
                    <a:pt x="157" y="94"/>
                  </a:lnTo>
                  <a:lnTo>
                    <a:pt x="161" y="90"/>
                  </a:lnTo>
                  <a:lnTo>
                    <a:pt x="163" y="86"/>
                  </a:lnTo>
                  <a:lnTo>
                    <a:pt x="161" y="84"/>
                  </a:lnTo>
                  <a:lnTo>
                    <a:pt x="156" y="84"/>
                  </a:lnTo>
                  <a:lnTo>
                    <a:pt x="131" y="88"/>
                  </a:lnTo>
                  <a:lnTo>
                    <a:pt x="107" y="88"/>
                  </a:lnTo>
                  <a:lnTo>
                    <a:pt x="83" y="84"/>
                  </a:lnTo>
                  <a:lnTo>
                    <a:pt x="60" y="76"/>
                  </a:lnTo>
                  <a:lnTo>
                    <a:pt x="40" y="62"/>
                  </a:lnTo>
                  <a:lnTo>
                    <a:pt x="23" y="47"/>
                  </a:lnTo>
                  <a:lnTo>
                    <a:pt x="1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07" name="Freeform 110"/>
            <p:cNvSpPr>
              <a:spLocks/>
            </p:cNvSpPr>
            <p:nvPr/>
          </p:nvSpPr>
          <p:spPr bwMode="auto">
            <a:xfrm>
              <a:off x="5289" y="3807"/>
              <a:ext cx="67" cy="93"/>
            </a:xfrm>
            <a:custGeom>
              <a:avLst/>
              <a:gdLst>
                <a:gd name="T0" fmla="*/ 0 w 135"/>
                <a:gd name="T1" fmla="*/ 3 h 187"/>
                <a:gd name="T2" fmla="*/ 4 w 135"/>
                <a:gd name="T3" fmla="*/ 2 h 187"/>
                <a:gd name="T4" fmla="*/ 8 w 135"/>
                <a:gd name="T5" fmla="*/ 1 h 187"/>
                <a:gd name="T6" fmla="*/ 12 w 135"/>
                <a:gd name="T7" fmla="*/ 2 h 187"/>
                <a:gd name="T8" fmla="*/ 16 w 135"/>
                <a:gd name="T9" fmla="*/ 3 h 187"/>
                <a:gd name="T10" fmla="*/ 20 w 135"/>
                <a:gd name="T11" fmla="*/ 5 h 187"/>
                <a:gd name="T12" fmla="*/ 23 w 135"/>
                <a:gd name="T13" fmla="*/ 7 h 187"/>
                <a:gd name="T14" fmla="*/ 26 w 135"/>
                <a:gd name="T15" fmla="*/ 11 h 187"/>
                <a:gd name="T16" fmla="*/ 28 w 135"/>
                <a:gd name="T17" fmla="*/ 15 h 187"/>
                <a:gd name="T18" fmla="*/ 29 w 135"/>
                <a:gd name="T19" fmla="*/ 23 h 187"/>
                <a:gd name="T20" fmla="*/ 27 w 135"/>
                <a:gd name="T21" fmla="*/ 30 h 187"/>
                <a:gd name="T22" fmla="*/ 24 w 135"/>
                <a:gd name="T23" fmla="*/ 38 h 187"/>
                <a:gd name="T24" fmla="*/ 22 w 135"/>
                <a:gd name="T25" fmla="*/ 45 h 187"/>
                <a:gd name="T26" fmla="*/ 22 w 135"/>
                <a:gd name="T27" fmla="*/ 46 h 187"/>
                <a:gd name="T28" fmla="*/ 23 w 135"/>
                <a:gd name="T29" fmla="*/ 46 h 187"/>
                <a:gd name="T30" fmla="*/ 24 w 135"/>
                <a:gd name="T31" fmla="*/ 46 h 187"/>
                <a:gd name="T32" fmla="*/ 25 w 135"/>
                <a:gd name="T33" fmla="*/ 45 h 187"/>
                <a:gd name="T34" fmla="*/ 29 w 135"/>
                <a:gd name="T35" fmla="*/ 37 h 187"/>
                <a:gd name="T36" fmla="*/ 32 w 135"/>
                <a:gd name="T37" fmla="*/ 27 h 187"/>
                <a:gd name="T38" fmla="*/ 33 w 135"/>
                <a:gd name="T39" fmla="*/ 18 h 187"/>
                <a:gd name="T40" fmla="*/ 30 w 135"/>
                <a:gd name="T41" fmla="*/ 9 h 187"/>
                <a:gd name="T42" fmla="*/ 28 w 135"/>
                <a:gd name="T43" fmla="*/ 6 h 187"/>
                <a:gd name="T44" fmla="*/ 24 w 135"/>
                <a:gd name="T45" fmla="*/ 3 h 187"/>
                <a:gd name="T46" fmla="*/ 21 w 135"/>
                <a:gd name="T47" fmla="*/ 1 h 187"/>
                <a:gd name="T48" fmla="*/ 16 w 135"/>
                <a:gd name="T49" fmla="*/ 0 h 187"/>
                <a:gd name="T50" fmla="*/ 12 w 135"/>
                <a:gd name="T51" fmla="*/ 0 h 187"/>
                <a:gd name="T52" fmla="*/ 8 w 135"/>
                <a:gd name="T53" fmla="*/ 0 h 187"/>
                <a:gd name="T54" fmla="*/ 4 w 135"/>
                <a:gd name="T55" fmla="*/ 1 h 187"/>
                <a:gd name="T56" fmla="*/ 0 w 135"/>
                <a:gd name="T57" fmla="*/ 3 h 187"/>
                <a:gd name="T58" fmla="*/ 0 w 135"/>
                <a:gd name="T59" fmla="*/ 3 h 187"/>
                <a:gd name="T60" fmla="*/ 0 w 135"/>
                <a:gd name="T61" fmla="*/ 3 h 187"/>
                <a:gd name="T62" fmla="*/ 0 w 135"/>
                <a:gd name="T63" fmla="*/ 3 h 187"/>
                <a:gd name="T64" fmla="*/ 0 w 135"/>
                <a:gd name="T65" fmla="*/ 3 h 187"/>
                <a:gd name="T66" fmla="*/ 0 w 135"/>
                <a:gd name="T67" fmla="*/ 3 h 1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5"/>
                <a:gd name="T103" fmla="*/ 0 h 187"/>
                <a:gd name="T104" fmla="*/ 135 w 135"/>
                <a:gd name="T105" fmla="*/ 187 h 1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5" h="187">
                  <a:moveTo>
                    <a:pt x="0" y="12"/>
                  </a:moveTo>
                  <a:lnTo>
                    <a:pt x="17" y="8"/>
                  </a:lnTo>
                  <a:lnTo>
                    <a:pt x="34" y="6"/>
                  </a:lnTo>
                  <a:lnTo>
                    <a:pt x="51" y="8"/>
                  </a:lnTo>
                  <a:lnTo>
                    <a:pt x="67" y="12"/>
                  </a:lnTo>
                  <a:lnTo>
                    <a:pt x="80" y="20"/>
                  </a:lnTo>
                  <a:lnTo>
                    <a:pt x="94" y="31"/>
                  </a:lnTo>
                  <a:lnTo>
                    <a:pt x="105" y="45"/>
                  </a:lnTo>
                  <a:lnTo>
                    <a:pt x="112" y="63"/>
                  </a:lnTo>
                  <a:lnTo>
                    <a:pt x="116" y="92"/>
                  </a:lnTo>
                  <a:lnTo>
                    <a:pt x="110" y="123"/>
                  </a:lnTo>
                  <a:lnTo>
                    <a:pt x="99" y="154"/>
                  </a:lnTo>
                  <a:lnTo>
                    <a:pt x="90" y="183"/>
                  </a:lnTo>
                  <a:lnTo>
                    <a:pt x="90" y="187"/>
                  </a:lnTo>
                  <a:lnTo>
                    <a:pt x="94" y="187"/>
                  </a:lnTo>
                  <a:lnTo>
                    <a:pt x="99" y="185"/>
                  </a:lnTo>
                  <a:lnTo>
                    <a:pt x="101" y="181"/>
                  </a:lnTo>
                  <a:lnTo>
                    <a:pt x="116" y="148"/>
                  </a:lnTo>
                  <a:lnTo>
                    <a:pt x="129" y="111"/>
                  </a:lnTo>
                  <a:lnTo>
                    <a:pt x="135" y="72"/>
                  </a:lnTo>
                  <a:lnTo>
                    <a:pt x="123" y="39"/>
                  </a:lnTo>
                  <a:lnTo>
                    <a:pt x="112" y="26"/>
                  </a:lnTo>
                  <a:lnTo>
                    <a:pt x="99" y="14"/>
                  </a:lnTo>
                  <a:lnTo>
                    <a:pt x="84" y="6"/>
                  </a:lnTo>
                  <a:lnTo>
                    <a:pt x="67" y="2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7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08" name="Freeform 111"/>
            <p:cNvSpPr>
              <a:spLocks/>
            </p:cNvSpPr>
            <p:nvPr/>
          </p:nvSpPr>
          <p:spPr bwMode="auto">
            <a:xfrm>
              <a:off x="4765" y="3087"/>
              <a:ext cx="181" cy="81"/>
            </a:xfrm>
            <a:custGeom>
              <a:avLst/>
              <a:gdLst>
                <a:gd name="T0" fmla="*/ 90 w 363"/>
                <a:gd name="T1" fmla="*/ 0 h 162"/>
                <a:gd name="T2" fmla="*/ 84 w 363"/>
                <a:gd name="T3" fmla="*/ 0 h 162"/>
                <a:gd name="T4" fmla="*/ 78 w 363"/>
                <a:gd name="T5" fmla="*/ 0 h 162"/>
                <a:gd name="T6" fmla="*/ 73 w 363"/>
                <a:gd name="T7" fmla="*/ 1 h 162"/>
                <a:gd name="T8" fmla="*/ 67 w 363"/>
                <a:gd name="T9" fmla="*/ 1 h 162"/>
                <a:gd name="T10" fmla="*/ 61 w 363"/>
                <a:gd name="T11" fmla="*/ 2 h 162"/>
                <a:gd name="T12" fmla="*/ 55 w 363"/>
                <a:gd name="T13" fmla="*/ 3 h 162"/>
                <a:gd name="T14" fmla="*/ 50 w 363"/>
                <a:gd name="T15" fmla="*/ 5 h 162"/>
                <a:gd name="T16" fmla="*/ 44 w 363"/>
                <a:gd name="T17" fmla="*/ 8 h 162"/>
                <a:gd name="T18" fmla="*/ 38 w 363"/>
                <a:gd name="T19" fmla="*/ 10 h 162"/>
                <a:gd name="T20" fmla="*/ 32 w 363"/>
                <a:gd name="T21" fmla="*/ 14 h 162"/>
                <a:gd name="T22" fmla="*/ 27 w 363"/>
                <a:gd name="T23" fmla="*/ 19 h 162"/>
                <a:gd name="T24" fmla="*/ 21 w 363"/>
                <a:gd name="T25" fmla="*/ 22 h 162"/>
                <a:gd name="T26" fmla="*/ 16 w 363"/>
                <a:gd name="T27" fmla="*/ 27 h 162"/>
                <a:gd name="T28" fmla="*/ 10 w 363"/>
                <a:gd name="T29" fmla="*/ 30 h 162"/>
                <a:gd name="T30" fmla="*/ 5 w 363"/>
                <a:gd name="T31" fmla="*/ 36 h 162"/>
                <a:gd name="T32" fmla="*/ 0 w 363"/>
                <a:gd name="T33" fmla="*/ 40 h 162"/>
                <a:gd name="T34" fmla="*/ 0 w 363"/>
                <a:gd name="T35" fmla="*/ 40 h 162"/>
                <a:gd name="T36" fmla="*/ 0 w 363"/>
                <a:gd name="T37" fmla="*/ 40 h 162"/>
                <a:gd name="T38" fmla="*/ 0 w 363"/>
                <a:gd name="T39" fmla="*/ 41 h 162"/>
                <a:gd name="T40" fmla="*/ 0 w 363"/>
                <a:gd name="T41" fmla="*/ 41 h 162"/>
                <a:gd name="T42" fmla="*/ 6 w 363"/>
                <a:gd name="T43" fmla="*/ 36 h 162"/>
                <a:gd name="T44" fmla="*/ 11 w 363"/>
                <a:gd name="T45" fmla="*/ 31 h 162"/>
                <a:gd name="T46" fmla="*/ 17 w 363"/>
                <a:gd name="T47" fmla="*/ 27 h 162"/>
                <a:gd name="T48" fmla="*/ 23 w 363"/>
                <a:gd name="T49" fmla="*/ 22 h 162"/>
                <a:gd name="T50" fmla="*/ 29 w 363"/>
                <a:gd name="T51" fmla="*/ 19 h 162"/>
                <a:gd name="T52" fmla="*/ 35 w 363"/>
                <a:gd name="T53" fmla="*/ 14 h 162"/>
                <a:gd name="T54" fmla="*/ 41 w 363"/>
                <a:gd name="T55" fmla="*/ 11 h 162"/>
                <a:gd name="T56" fmla="*/ 48 w 363"/>
                <a:gd name="T57" fmla="*/ 8 h 162"/>
                <a:gd name="T58" fmla="*/ 53 w 363"/>
                <a:gd name="T59" fmla="*/ 6 h 162"/>
                <a:gd name="T60" fmla="*/ 58 w 363"/>
                <a:gd name="T61" fmla="*/ 5 h 162"/>
                <a:gd name="T62" fmla="*/ 63 w 363"/>
                <a:gd name="T63" fmla="*/ 3 h 162"/>
                <a:gd name="T64" fmla="*/ 68 w 363"/>
                <a:gd name="T65" fmla="*/ 3 h 162"/>
                <a:gd name="T66" fmla="*/ 73 w 363"/>
                <a:gd name="T67" fmla="*/ 3 h 162"/>
                <a:gd name="T68" fmla="*/ 79 w 363"/>
                <a:gd name="T69" fmla="*/ 2 h 162"/>
                <a:gd name="T70" fmla="*/ 84 w 363"/>
                <a:gd name="T71" fmla="*/ 1 h 162"/>
                <a:gd name="T72" fmla="*/ 90 w 363"/>
                <a:gd name="T73" fmla="*/ 0 h 162"/>
                <a:gd name="T74" fmla="*/ 90 w 363"/>
                <a:gd name="T75" fmla="*/ 0 h 162"/>
                <a:gd name="T76" fmla="*/ 90 w 363"/>
                <a:gd name="T77" fmla="*/ 0 h 162"/>
                <a:gd name="T78" fmla="*/ 90 w 363"/>
                <a:gd name="T79" fmla="*/ 0 h 162"/>
                <a:gd name="T80" fmla="*/ 90 w 363"/>
                <a:gd name="T81" fmla="*/ 0 h 162"/>
                <a:gd name="T82" fmla="*/ 90 w 363"/>
                <a:gd name="T83" fmla="*/ 0 h 16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3"/>
                <a:gd name="T127" fmla="*/ 0 h 162"/>
                <a:gd name="T128" fmla="*/ 363 w 363"/>
                <a:gd name="T129" fmla="*/ 162 h 16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3" h="162">
                  <a:moveTo>
                    <a:pt x="363" y="0"/>
                  </a:moveTo>
                  <a:lnTo>
                    <a:pt x="339" y="0"/>
                  </a:lnTo>
                  <a:lnTo>
                    <a:pt x="314" y="0"/>
                  </a:lnTo>
                  <a:lnTo>
                    <a:pt x="292" y="2"/>
                  </a:lnTo>
                  <a:lnTo>
                    <a:pt x="268" y="4"/>
                  </a:lnTo>
                  <a:lnTo>
                    <a:pt x="245" y="8"/>
                  </a:lnTo>
                  <a:lnTo>
                    <a:pt x="223" y="14"/>
                  </a:lnTo>
                  <a:lnTo>
                    <a:pt x="200" y="22"/>
                  </a:lnTo>
                  <a:lnTo>
                    <a:pt x="178" y="32"/>
                  </a:lnTo>
                  <a:lnTo>
                    <a:pt x="154" y="43"/>
                  </a:lnTo>
                  <a:lnTo>
                    <a:pt x="131" y="59"/>
                  </a:lnTo>
                  <a:lnTo>
                    <a:pt x="109" y="74"/>
                  </a:lnTo>
                  <a:lnTo>
                    <a:pt x="86" y="90"/>
                  </a:lnTo>
                  <a:lnTo>
                    <a:pt x="64" y="108"/>
                  </a:lnTo>
                  <a:lnTo>
                    <a:pt x="41" y="123"/>
                  </a:lnTo>
                  <a:lnTo>
                    <a:pt x="21" y="141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2" y="162"/>
                  </a:lnTo>
                  <a:lnTo>
                    <a:pt x="25" y="143"/>
                  </a:lnTo>
                  <a:lnTo>
                    <a:pt x="47" y="125"/>
                  </a:lnTo>
                  <a:lnTo>
                    <a:pt x="70" y="108"/>
                  </a:lnTo>
                  <a:lnTo>
                    <a:pt x="94" y="90"/>
                  </a:lnTo>
                  <a:lnTo>
                    <a:pt x="116" y="74"/>
                  </a:lnTo>
                  <a:lnTo>
                    <a:pt x="142" y="59"/>
                  </a:lnTo>
                  <a:lnTo>
                    <a:pt x="167" y="45"/>
                  </a:lnTo>
                  <a:lnTo>
                    <a:pt x="193" y="32"/>
                  </a:lnTo>
                  <a:lnTo>
                    <a:pt x="212" y="24"/>
                  </a:lnTo>
                  <a:lnTo>
                    <a:pt x="232" y="18"/>
                  </a:lnTo>
                  <a:lnTo>
                    <a:pt x="253" y="14"/>
                  </a:lnTo>
                  <a:lnTo>
                    <a:pt x="273" y="12"/>
                  </a:lnTo>
                  <a:lnTo>
                    <a:pt x="294" y="10"/>
                  </a:lnTo>
                  <a:lnTo>
                    <a:pt x="316" y="8"/>
                  </a:lnTo>
                  <a:lnTo>
                    <a:pt x="339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09" name="Freeform 112"/>
            <p:cNvSpPr>
              <a:spLocks/>
            </p:cNvSpPr>
            <p:nvPr/>
          </p:nvSpPr>
          <p:spPr bwMode="auto">
            <a:xfrm>
              <a:off x="4714" y="3131"/>
              <a:ext cx="176" cy="227"/>
            </a:xfrm>
            <a:custGeom>
              <a:avLst/>
              <a:gdLst>
                <a:gd name="T0" fmla="*/ 88 w 352"/>
                <a:gd name="T1" fmla="*/ 0 h 454"/>
                <a:gd name="T2" fmla="*/ 83 w 352"/>
                <a:gd name="T3" fmla="*/ 1 h 454"/>
                <a:gd name="T4" fmla="*/ 78 w 352"/>
                <a:gd name="T5" fmla="*/ 2 h 454"/>
                <a:gd name="T6" fmla="*/ 72 w 352"/>
                <a:gd name="T7" fmla="*/ 4 h 454"/>
                <a:gd name="T8" fmla="*/ 68 w 352"/>
                <a:gd name="T9" fmla="*/ 6 h 454"/>
                <a:gd name="T10" fmla="*/ 62 w 352"/>
                <a:gd name="T11" fmla="*/ 7 h 454"/>
                <a:gd name="T12" fmla="*/ 58 w 352"/>
                <a:gd name="T13" fmla="*/ 10 h 454"/>
                <a:gd name="T14" fmla="*/ 53 w 352"/>
                <a:gd name="T15" fmla="*/ 13 h 454"/>
                <a:gd name="T16" fmla="*/ 48 w 352"/>
                <a:gd name="T17" fmla="*/ 14 h 454"/>
                <a:gd name="T18" fmla="*/ 45 w 352"/>
                <a:gd name="T19" fmla="*/ 17 h 454"/>
                <a:gd name="T20" fmla="*/ 42 w 352"/>
                <a:gd name="T21" fmla="*/ 20 h 454"/>
                <a:gd name="T22" fmla="*/ 39 w 352"/>
                <a:gd name="T23" fmla="*/ 23 h 454"/>
                <a:gd name="T24" fmla="*/ 36 w 352"/>
                <a:gd name="T25" fmla="*/ 27 h 454"/>
                <a:gd name="T26" fmla="*/ 32 w 352"/>
                <a:gd name="T27" fmla="*/ 30 h 454"/>
                <a:gd name="T28" fmla="*/ 28 w 352"/>
                <a:gd name="T29" fmla="*/ 34 h 454"/>
                <a:gd name="T30" fmla="*/ 25 w 352"/>
                <a:gd name="T31" fmla="*/ 38 h 454"/>
                <a:gd name="T32" fmla="*/ 23 w 352"/>
                <a:gd name="T33" fmla="*/ 42 h 454"/>
                <a:gd name="T34" fmla="*/ 17 w 352"/>
                <a:gd name="T35" fmla="*/ 50 h 454"/>
                <a:gd name="T36" fmla="*/ 11 w 352"/>
                <a:gd name="T37" fmla="*/ 57 h 454"/>
                <a:gd name="T38" fmla="*/ 7 w 352"/>
                <a:gd name="T39" fmla="*/ 66 h 454"/>
                <a:gd name="T40" fmla="*/ 5 w 352"/>
                <a:gd name="T41" fmla="*/ 75 h 454"/>
                <a:gd name="T42" fmla="*/ 2 w 352"/>
                <a:gd name="T43" fmla="*/ 84 h 454"/>
                <a:gd name="T44" fmla="*/ 0 w 352"/>
                <a:gd name="T45" fmla="*/ 93 h 454"/>
                <a:gd name="T46" fmla="*/ 0 w 352"/>
                <a:gd name="T47" fmla="*/ 103 h 454"/>
                <a:gd name="T48" fmla="*/ 1 w 352"/>
                <a:gd name="T49" fmla="*/ 113 h 454"/>
                <a:gd name="T50" fmla="*/ 1 w 352"/>
                <a:gd name="T51" fmla="*/ 114 h 454"/>
                <a:gd name="T52" fmla="*/ 2 w 352"/>
                <a:gd name="T53" fmla="*/ 113 h 454"/>
                <a:gd name="T54" fmla="*/ 3 w 352"/>
                <a:gd name="T55" fmla="*/ 112 h 454"/>
                <a:gd name="T56" fmla="*/ 3 w 352"/>
                <a:gd name="T57" fmla="*/ 111 h 454"/>
                <a:gd name="T58" fmla="*/ 3 w 352"/>
                <a:gd name="T59" fmla="*/ 99 h 454"/>
                <a:gd name="T60" fmla="*/ 5 w 352"/>
                <a:gd name="T61" fmla="*/ 88 h 454"/>
                <a:gd name="T62" fmla="*/ 7 w 352"/>
                <a:gd name="T63" fmla="*/ 77 h 454"/>
                <a:gd name="T64" fmla="*/ 11 w 352"/>
                <a:gd name="T65" fmla="*/ 67 h 454"/>
                <a:gd name="T66" fmla="*/ 17 w 352"/>
                <a:gd name="T67" fmla="*/ 57 h 454"/>
                <a:gd name="T68" fmla="*/ 22 w 352"/>
                <a:gd name="T69" fmla="*/ 48 h 454"/>
                <a:gd name="T70" fmla="*/ 29 w 352"/>
                <a:gd name="T71" fmla="*/ 39 h 454"/>
                <a:gd name="T72" fmla="*/ 37 w 352"/>
                <a:gd name="T73" fmla="*/ 29 h 454"/>
                <a:gd name="T74" fmla="*/ 43 w 352"/>
                <a:gd name="T75" fmla="*/ 24 h 454"/>
                <a:gd name="T76" fmla="*/ 47 w 352"/>
                <a:gd name="T77" fmla="*/ 19 h 454"/>
                <a:gd name="T78" fmla="*/ 53 w 352"/>
                <a:gd name="T79" fmla="*/ 14 h 454"/>
                <a:gd name="T80" fmla="*/ 60 w 352"/>
                <a:gd name="T81" fmla="*/ 11 h 454"/>
                <a:gd name="T82" fmla="*/ 67 w 352"/>
                <a:gd name="T83" fmla="*/ 7 h 454"/>
                <a:gd name="T84" fmla="*/ 74 w 352"/>
                <a:gd name="T85" fmla="*/ 6 h 454"/>
                <a:gd name="T86" fmla="*/ 81 w 352"/>
                <a:gd name="T87" fmla="*/ 3 h 454"/>
                <a:gd name="T88" fmla="*/ 88 w 352"/>
                <a:gd name="T89" fmla="*/ 0 h 454"/>
                <a:gd name="T90" fmla="*/ 88 w 352"/>
                <a:gd name="T91" fmla="*/ 0 h 454"/>
                <a:gd name="T92" fmla="*/ 88 w 352"/>
                <a:gd name="T93" fmla="*/ 0 h 454"/>
                <a:gd name="T94" fmla="*/ 88 w 352"/>
                <a:gd name="T95" fmla="*/ 0 h 454"/>
                <a:gd name="T96" fmla="*/ 88 w 352"/>
                <a:gd name="T97" fmla="*/ 0 h 454"/>
                <a:gd name="T98" fmla="*/ 88 w 352"/>
                <a:gd name="T99" fmla="*/ 0 h 4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2"/>
                <a:gd name="T151" fmla="*/ 0 h 454"/>
                <a:gd name="T152" fmla="*/ 352 w 352"/>
                <a:gd name="T153" fmla="*/ 454 h 4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2" h="454">
                  <a:moveTo>
                    <a:pt x="352" y="0"/>
                  </a:moveTo>
                  <a:lnTo>
                    <a:pt x="329" y="4"/>
                  </a:lnTo>
                  <a:lnTo>
                    <a:pt x="309" y="8"/>
                  </a:lnTo>
                  <a:lnTo>
                    <a:pt x="288" y="16"/>
                  </a:lnTo>
                  <a:lnTo>
                    <a:pt x="270" y="21"/>
                  </a:lnTo>
                  <a:lnTo>
                    <a:pt x="251" y="29"/>
                  </a:lnTo>
                  <a:lnTo>
                    <a:pt x="232" y="39"/>
                  </a:lnTo>
                  <a:lnTo>
                    <a:pt x="214" y="49"/>
                  </a:lnTo>
                  <a:lnTo>
                    <a:pt x="195" y="58"/>
                  </a:lnTo>
                  <a:lnTo>
                    <a:pt x="180" y="68"/>
                  </a:lnTo>
                  <a:lnTo>
                    <a:pt x="167" y="80"/>
                  </a:lnTo>
                  <a:lnTo>
                    <a:pt x="154" y="92"/>
                  </a:lnTo>
                  <a:lnTo>
                    <a:pt x="141" y="107"/>
                  </a:lnTo>
                  <a:lnTo>
                    <a:pt x="128" y="123"/>
                  </a:lnTo>
                  <a:lnTo>
                    <a:pt x="114" y="136"/>
                  </a:lnTo>
                  <a:lnTo>
                    <a:pt x="103" y="152"/>
                  </a:lnTo>
                  <a:lnTo>
                    <a:pt x="92" y="166"/>
                  </a:lnTo>
                  <a:lnTo>
                    <a:pt x="68" y="197"/>
                  </a:lnTo>
                  <a:lnTo>
                    <a:pt x="47" y="228"/>
                  </a:lnTo>
                  <a:lnTo>
                    <a:pt x="30" y="263"/>
                  </a:lnTo>
                  <a:lnTo>
                    <a:pt x="17" y="298"/>
                  </a:lnTo>
                  <a:lnTo>
                    <a:pt x="8" y="333"/>
                  </a:lnTo>
                  <a:lnTo>
                    <a:pt x="0" y="372"/>
                  </a:lnTo>
                  <a:lnTo>
                    <a:pt x="0" y="411"/>
                  </a:lnTo>
                  <a:lnTo>
                    <a:pt x="2" y="450"/>
                  </a:lnTo>
                  <a:lnTo>
                    <a:pt x="4" y="454"/>
                  </a:lnTo>
                  <a:lnTo>
                    <a:pt x="8" y="452"/>
                  </a:lnTo>
                  <a:lnTo>
                    <a:pt x="12" y="448"/>
                  </a:lnTo>
                  <a:lnTo>
                    <a:pt x="13" y="442"/>
                  </a:lnTo>
                  <a:lnTo>
                    <a:pt x="13" y="394"/>
                  </a:lnTo>
                  <a:lnTo>
                    <a:pt x="19" y="349"/>
                  </a:lnTo>
                  <a:lnTo>
                    <a:pt x="30" y="306"/>
                  </a:lnTo>
                  <a:lnTo>
                    <a:pt x="47" y="267"/>
                  </a:lnTo>
                  <a:lnTo>
                    <a:pt x="68" y="228"/>
                  </a:lnTo>
                  <a:lnTo>
                    <a:pt x="90" y="191"/>
                  </a:lnTo>
                  <a:lnTo>
                    <a:pt x="118" y="154"/>
                  </a:lnTo>
                  <a:lnTo>
                    <a:pt x="146" y="117"/>
                  </a:lnTo>
                  <a:lnTo>
                    <a:pt x="169" y="94"/>
                  </a:lnTo>
                  <a:lnTo>
                    <a:pt x="191" y="74"/>
                  </a:lnTo>
                  <a:lnTo>
                    <a:pt x="215" y="56"/>
                  </a:lnTo>
                  <a:lnTo>
                    <a:pt x="242" y="43"/>
                  </a:lnTo>
                  <a:lnTo>
                    <a:pt x="268" y="31"/>
                  </a:lnTo>
                  <a:lnTo>
                    <a:pt x="296" y="21"/>
                  </a:lnTo>
                  <a:lnTo>
                    <a:pt x="324" y="1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10" name="Freeform 113"/>
            <p:cNvSpPr>
              <a:spLocks/>
            </p:cNvSpPr>
            <p:nvPr/>
          </p:nvSpPr>
          <p:spPr bwMode="auto">
            <a:xfrm>
              <a:off x="4868" y="3842"/>
              <a:ext cx="110" cy="34"/>
            </a:xfrm>
            <a:custGeom>
              <a:avLst/>
              <a:gdLst>
                <a:gd name="T0" fmla="*/ 0 w 219"/>
                <a:gd name="T1" fmla="*/ 17 h 69"/>
                <a:gd name="T2" fmla="*/ 3 w 219"/>
                <a:gd name="T3" fmla="*/ 15 h 69"/>
                <a:gd name="T4" fmla="*/ 6 w 219"/>
                <a:gd name="T5" fmla="*/ 13 h 69"/>
                <a:gd name="T6" fmla="*/ 9 w 219"/>
                <a:gd name="T7" fmla="*/ 11 h 69"/>
                <a:gd name="T8" fmla="*/ 12 w 219"/>
                <a:gd name="T9" fmla="*/ 10 h 69"/>
                <a:gd name="T10" fmla="*/ 14 w 219"/>
                <a:gd name="T11" fmla="*/ 8 h 69"/>
                <a:gd name="T12" fmla="*/ 17 w 219"/>
                <a:gd name="T13" fmla="*/ 8 h 69"/>
                <a:gd name="T14" fmla="*/ 20 w 219"/>
                <a:gd name="T15" fmla="*/ 7 h 69"/>
                <a:gd name="T16" fmla="*/ 24 w 219"/>
                <a:gd name="T17" fmla="*/ 6 h 69"/>
                <a:gd name="T18" fmla="*/ 27 w 219"/>
                <a:gd name="T19" fmla="*/ 6 h 69"/>
                <a:gd name="T20" fmla="*/ 31 w 219"/>
                <a:gd name="T21" fmla="*/ 5 h 69"/>
                <a:gd name="T22" fmla="*/ 35 w 219"/>
                <a:gd name="T23" fmla="*/ 4 h 69"/>
                <a:gd name="T24" fmla="*/ 39 w 219"/>
                <a:gd name="T25" fmla="*/ 3 h 69"/>
                <a:gd name="T26" fmla="*/ 42 w 219"/>
                <a:gd name="T27" fmla="*/ 3 h 69"/>
                <a:gd name="T28" fmla="*/ 46 w 219"/>
                <a:gd name="T29" fmla="*/ 3 h 69"/>
                <a:gd name="T30" fmla="*/ 50 w 219"/>
                <a:gd name="T31" fmla="*/ 3 h 69"/>
                <a:gd name="T32" fmla="*/ 54 w 219"/>
                <a:gd name="T33" fmla="*/ 4 h 69"/>
                <a:gd name="T34" fmla="*/ 55 w 219"/>
                <a:gd name="T35" fmla="*/ 4 h 69"/>
                <a:gd name="T36" fmla="*/ 55 w 219"/>
                <a:gd name="T37" fmla="*/ 3 h 69"/>
                <a:gd name="T38" fmla="*/ 55 w 219"/>
                <a:gd name="T39" fmla="*/ 3 h 69"/>
                <a:gd name="T40" fmla="*/ 55 w 219"/>
                <a:gd name="T41" fmla="*/ 2 h 69"/>
                <a:gd name="T42" fmla="*/ 51 w 219"/>
                <a:gd name="T43" fmla="*/ 1 h 69"/>
                <a:gd name="T44" fmla="*/ 48 w 219"/>
                <a:gd name="T45" fmla="*/ 0 h 69"/>
                <a:gd name="T46" fmla="*/ 44 w 219"/>
                <a:gd name="T47" fmla="*/ 0 h 69"/>
                <a:gd name="T48" fmla="*/ 41 w 219"/>
                <a:gd name="T49" fmla="*/ 0 h 69"/>
                <a:gd name="T50" fmla="*/ 37 w 219"/>
                <a:gd name="T51" fmla="*/ 1 h 69"/>
                <a:gd name="T52" fmla="*/ 34 w 219"/>
                <a:gd name="T53" fmla="*/ 2 h 69"/>
                <a:gd name="T54" fmla="*/ 30 w 219"/>
                <a:gd name="T55" fmla="*/ 3 h 69"/>
                <a:gd name="T56" fmla="*/ 27 w 219"/>
                <a:gd name="T57" fmla="*/ 4 h 69"/>
                <a:gd name="T58" fmla="*/ 24 w 219"/>
                <a:gd name="T59" fmla="*/ 4 h 69"/>
                <a:gd name="T60" fmla="*/ 21 w 219"/>
                <a:gd name="T61" fmla="*/ 5 h 69"/>
                <a:gd name="T62" fmla="*/ 18 w 219"/>
                <a:gd name="T63" fmla="*/ 6 h 69"/>
                <a:gd name="T64" fmla="*/ 15 w 219"/>
                <a:gd name="T65" fmla="*/ 7 h 69"/>
                <a:gd name="T66" fmla="*/ 13 w 219"/>
                <a:gd name="T67" fmla="*/ 8 h 69"/>
                <a:gd name="T68" fmla="*/ 11 w 219"/>
                <a:gd name="T69" fmla="*/ 8 h 69"/>
                <a:gd name="T70" fmla="*/ 10 w 219"/>
                <a:gd name="T71" fmla="*/ 10 h 69"/>
                <a:gd name="T72" fmla="*/ 8 w 219"/>
                <a:gd name="T73" fmla="*/ 11 h 69"/>
                <a:gd name="T74" fmla="*/ 6 w 219"/>
                <a:gd name="T75" fmla="*/ 12 h 69"/>
                <a:gd name="T76" fmla="*/ 4 w 219"/>
                <a:gd name="T77" fmla="*/ 14 h 69"/>
                <a:gd name="T78" fmla="*/ 2 w 219"/>
                <a:gd name="T79" fmla="*/ 15 h 69"/>
                <a:gd name="T80" fmla="*/ 0 w 219"/>
                <a:gd name="T81" fmla="*/ 16 h 69"/>
                <a:gd name="T82" fmla="*/ 0 w 219"/>
                <a:gd name="T83" fmla="*/ 16 h 69"/>
                <a:gd name="T84" fmla="*/ 0 w 219"/>
                <a:gd name="T85" fmla="*/ 16 h 69"/>
                <a:gd name="T86" fmla="*/ 0 w 219"/>
                <a:gd name="T87" fmla="*/ 17 h 69"/>
                <a:gd name="T88" fmla="*/ 0 w 219"/>
                <a:gd name="T89" fmla="*/ 17 h 69"/>
                <a:gd name="T90" fmla="*/ 0 w 219"/>
                <a:gd name="T91" fmla="*/ 17 h 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9"/>
                <a:gd name="T139" fmla="*/ 0 h 69"/>
                <a:gd name="T140" fmla="*/ 219 w 219"/>
                <a:gd name="T141" fmla="*/ 69 h 6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9" h="69">
                  <a:moveTo>
                    <a:pt x="0" y="69"/>
                  </a:moveTo>
                  <a:lnTo>
                    <a:pt x="11" y="63"/>
                  </a:lnTo>
                  <a:lnTo>
                    <a:pt x="22" y="55"/>
                  </a:lnTo>
                  <a:lnTo>
                    <a:pt x="34" y="47"/>
                  </a:lnTo>
                  <a:lnTo>
                    <a:pt x="45" y="41"/>
                  </a:lnTo>
                  <a:lnTo>
                    <a:pt x="56" y="35"/>
                  </a:lnTo>
                  <a:lnTo>
                    <a:pt x="67" y="32"/>
                  </a:lnTo>
                  <a:lnTo>
                    <a:pt x="80" y="28"/>
                  </a:lnTo>
                  <a:lnTo>
                    <a:pt x="93" y="26"/>
                  </a:lnTo>
                  <a:lnTo>
                    <a:pt x="108" y="24"/>
                  </a:lnTo>
                  <a:lnTo>
                    <a:pt x="123" y="22"/>
                  </a:lnTo>
                  <a:lnTo>
                    <a:pt x="138" y="18"/>
                  </a:lnTo>
                  <a:lnTo>
                    <a:pt x="153" y="14"/>
                  </a:lnTo>
                  <a:lnTo>
                    <a:pt x="168" y="12"/>
                  </a:lnTo>
                  <a:lnTo>
                    <a:pt x="183" y="12"/>
                  </a:lnTo>
                  <a:lnTo>
                    <a:pt x="198" y="12"/>
                  </a:lnTo>
                  <a:lnTo>
                    <a:pt x="215" y="16"/>
                  </a:lnTo>
                  <a:lnTo>
                    <a:pt x="217" y="16"/>
                  </a:lnTo>
                  <a:lnTo>
                    <a:pt x="219" y="14"/>
                  </a:lnTo>
                  <a:lnTo>
                    <a:pt x="219" y="12"/>
                  </a:lnTo>
                  <a:lnTo>
                    <a:pt x="217" y="10"/>
                  </a:lnTo>
                  <a:lnTo>
                    <a:pt x="204" y="4"/>
                  </a:lnTo>
                  <a:lnTo>
                    <a:pt x="189" y="2"/>
                  </a:lnTo>
                  <a:lnTo>
                    <a:pt x="176" y="0"/>
                  </a:lnTo>
                  <a:lnTo>
                    <a:pt x="162" y="2"/>
                  </a:lnTo>
                  <a:lnTo>
                    <a:pt x="148" y="4"/>
                  </a:lnTo>
                  <a:lnTo>
                    <a:pt x="134" y="8"/>
                  </a:lnTo>
                  <a:lnTo>
                    <a:pt x="119" y="12"/>
                  </a:lnTo>
                  <a:lnTo>
                    <a:pt x="106" y="16"/>
                  </a:lnTo>
                  <a:lnTo>
                    <a:pt x="95" y="18"/>
                  </a:lnTo>
                  <a:lnTo>
                    <a:pt x="84" y="22"/>
                  </a:lnTo>
                  <a:lnTo>
                    <a:pt x="71" y="24"/>
                  </a:lnTo>
                  <a:lnTo>
                    <a:pt x="60" y="28"/>
                  </a:lnTo>
                  <a:lnTo>
                    <a:pt x="52" y="32"/>
                  </a:lnTo>
                  <a:lnTo>
                    <a:pt x="43" y="35"/>
                  </a:lnTo>
                  <a:lnTo>
                    <a:pt x="37" y="41"/>
                  </a:lnTo>
                  <a:lnTo>
                    <a:pt x="30" y="45"/>
                  </a:lnTo>
                  <a:lnTo>
                    <a:pt x="22" y="51"/>
                  </a:lnTo>
                  <a:lnTo>
                    <a:pt x="15" y="57"/>
                  </a:lnTo>
                  <a:lnTo>
                    <a:pt x="7" y="63"/>
                  </a:lnTo>
                  <a:lnTo>
                    <a:pt x="0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11" name="Freeform 114"/>
            <p:cNvSpPr>
              <a:spLocks/>
            </p:cNvSpPr>
            <p:nvPr/>
          </p:nvSpPr>
          <p:spPr bwMode="auto">
            <a:xfrm>
              <a:off x="4868" y="3823"/>
              <a:ext cx="94" cy="26"/>
            </a:xfrm>
            <a:custGeom>
              <a:avLst/>
              <a:gdLst>
                <a:gd name="T0" fmla="*/ 0 w 187"/>
                <a:gd name="T1" fmla="*/ 13 h 51"/>
                <a:gd name="T2" fmla="*/ 3 w 187"/>
                <a:gd name="T3" fmla="*/ 12 h 51"/>
                <a:gd name="T4" fmla="*/ 5 w 187"/>
                <a:gd name="T5" fmla="*/ 12 h 51"/>
                <a:gd name="T6" fmla="*/ 7 w 187"/>
                <a:gd name="T7" fmla="*/ 11 h 51"/>
                <a:gd name="T8" fmla="*/ 9 w 187"/>
                <a:gd name="T9" fmla="*/ 10 h 51"/>
                <a:gd name="T10" fmla="*/ 12 w 187"/>
                <a:gd name="T11" fmla="*/ 9 h 51"/>
                <a:gd name="T12" fmla="*/ 14 w 187"/>
                <a:gd name="T13" fmla="*/ 8 h 51"/>
                <a:gd name="T14" fmla="*/ 16 w 187"/>
                <a:gd name="T15" fmla="*/ 7 h 51"/>
                <a:gd name="T16" fmla="*/ 19 w 187"/>
                <a:gd name="T17" fmla="*/ 7 h 51"/>
                <a:gd name="T18" fmla="*/ 22 w 187"/>
                <a:gd name="T19" fmla="*/ 6 h 51"/>
                <a:gd name="T20" fmla="*/ 25 w 187"/>
                <a:gd name="T21" fmla="*/ 5 h 51"/>
                <a:gd name="T22" fmla="*/ 28 w 187"/>
                <a:gd name="T23" fmla="*/ 5 h 51"/>
                <a:gd name="T24" fmla="*/ 32 w 187"/>
                <a:gd name="T25" fmla="*/ 5 h 51"/>
                <a:gd name="T26" fmla="*/ 35 w 187"/>
                <a:gd name="T27" fmla="*/ 6 h 51"/>
                <a:gd name="T28" fmla="*/ 38 w 187"/>
                <a:gd name="T29" fmla="*/ 6 h 51"/>
                <a:gd name="T30" fmla="*/ 42 w 187"/>
                <a:gd name="T31" fmla="*/ 7 h 51"/>
                <a:gd name="T32" fmla="*/ 45 w 187"/>
                <a:gd name="T33" fmla="*/ 8 h 51"/>
                <a:gd name="T34" fmla="*/ 46 w 187"/>
                <a:gd name="T35" fmla="*/ 8 h 51"/>
                <a:gd name="T36" fmla="*/ 47 w 187"/>
                <a:gd name="T37" fmla="*/ 7 h 51"/>
                <a:gd name="T38" fmla="*/ 47 w 187"/>
                <a:gd name="T39" fmla="*/ 5 h 51"/>
                <a:gd name="T40" fmla="*/ 47 w 187"/>
                <a:gd name="T41" fmla="*/ 5 h 51"/>
                <a:gd name="T42" fmla="*/ 44 w 187"/>
                <a:gd name="T43" fmla="*/ 3 h 51"/>
                <a:gd name="T44" fmla="*/ 41 w 187"/>
                <a:gd name="T45" fmla="*/ 2 h 51"/>
                <a:gd name="T46" fmla="*/ 39 w 187"/>
                <a:gd name="T47" fmla="*/ 1 h 51"/>
                <a:gd name="T48" fmla="*/ 36 w 187"/>
                <a:gd name="T49" fmla="*/ 1 h 51"/>
                <a:gd name="T50" fmla="*/ 33 w 187"/>
                <a:gd name="T51" fmla="*/ 0 h 51"/>
                <a:gd name="T52" fmla="*/ 30 w 187"/>
                <a:gd name="T53" fmla="*/ 0 h 51"/>
                <a:gd name="T54" fmla="*/ 27 w 187"/>
                <a:gd name="T55" fmla="*/ 1 h 51"/>
                <a:gd name="T56" fmla="*/ 25 w 187"/>
                <a:gd name="T57" fmla="*/ 1 h 51"/>
                <a:gd name="T58" fmla="*/ 22 w 187"/>
                <a:gd name="T59" fmla="*/ 2 h 51"/>
                <a:gd name="T60" fmla="*/ 19 w 187"/>
                <a:gd name="T61" fmla="*/ 3 h 51"/>
                <a:gd name="T62" fmla="*/ 15 w 187"/>
                <a:gd name="T63" fmla="*/ 4 h 51"/>
                <a:gd name="T64" fmla="*/ 12 w 187"/>
                <a:gd name="T65" fmla="*/ 5 h 51"/>
                <a:gd name="T66" fmla="*/ 9 w 187"/>
                <a:gd name="T67" fmla="*/ 7 h 51"/>
                <a:gd name="T68" fmla="*/ 6 w 187"/>
                <a:gd name="T69" fmla="*/ 9 h 51"/>
                <a:gd name="T70" fmla="*/ 4 w 187"/>
                <a:gd name="T71" fmla="*/ 11 h 51"/>
                <a:gd name="T72" fmla="*/ 0 w 187"/>
                <a:gd name="T73" fmla="*/ 13 h 51"/>
                <a:gd name="T74" fmla="*/ 0 w 187"/>
                <a:gd name="T75" fmla="*/ 13 h 51"/>
                <a:gd name="T76" fmla="*/ 0 w 187"/>
                <a:gd name="T77" fmla="*/ 13 h 51"/>
                <a:gd name="T78" fmla="*/ 0 w 187"/>
                <a:gd name="T79" fmla="*/ 13 h 51"/>
                <a:gd name="T80" fmla="*/ 0 w 187"/>
                <a:gd name="T81" fmla="*/ 13 h 51"/>
                <a:gd name="T82" fmla="*/ 0 w 187"/>
                <a:gd name="T83" fmla="*/ 13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7"/>
                <a:gd name="T127" fmla="*/ 0 h 51"/>
                <a:gd name="T128" fmla="*/ 187 w 187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7" h="51">
                  <a:moveTo>
                    <a:pt x="0" y="51"/>
                  </a:moveTo>
                  <a:lnTo>
                    <a:pt x="9" y="47"/>
                  </a:lnTo>
                  <a:lnTo>
                    <a:pt x="19" y="45"/>
                  </a:lnTo>
                  <a:lnTo>
                    <a:pt x="26" y="41"/>
                  </a:lnTo>
                  <a:lnTo>
                    <a:pt x="35" y="37"/>
                  </a:lnTo>
                  <a:lnTo>
                    <a:pt x="45" y="34"/>
                  </a:lnTo>
                  <a:lnTo>
                    <a:pt x="54" y="32"/>
                  </a:lnTo>
                  <a:lnTo>
                    <a:pt x="63" y="28"/>
                  </a:lnTo>
                  <a:lnTo>
                    <a:pt x="73" y="26"/>
                  </a:lnTo>
                  <a:lnTo>
                    <a:pt x="86" y="22"/>
                  </a:lnTo>
                  <a:lnTo>
                    <a:pt x="99" y="20"/>
                  </a:lnTo>
                  <a:lnTo>
                    <a:pt x="112" y="20"/>
                  </a:lnTo>
                  <a:lnTo>
                    <a:pt x="125" y="20"/>
                  </a:lnTo>
                  <a:lnTo>
                    <a:pt x="138" y="22"/>
                  </a:lnTo>
                  <a:lnTo>
                    <a:pt x="151" y="24"/>
                  </a:lnTo>
                  <a:lnTo>
                    <a:pt x="166" y="26"/>
                  </a:lnTo>
                  <a:lnTo>
                    <a:pt x="179" y="30"/>
                  </a:lnTo>
                  <a:lnTo>
                    <a:pt x="183" y="30"/>
                  </a:lnTo>
                  <a:lnTo>
                    <a:pt x="185" y="26"/>
                  </a:lnTo>
                  <a:lnTo>
                    <a:pt x="187" y="20"/>
                  </a:lnTo>
                  <a:lnTo>
                    <a:pt x="185" y="18"/>
                  </a:lnTo>
                  <a:lnTo>
                    <a:pt x="174" y="12"/>
                  </a:lnTo>
                  <a:lnTo>
                    <a:pt x="162" y="8"/>
                  </a:lnTo>
                  <a:lnTo>
                    <a:pt x="153" y="4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108" y="2"/>
                  </a:lnTo>
                  <a:lnTo>
                    <a:pt x="97" y="4"/>
                  </a:lnTo>
                  <a:lnTo>
                    <a:pt x="86" y="8"/>
                  </a:lnTo>
                  <a:lnTo>
                    <a:pt x="73" y="12"/>
                  </a:lnTo>
                  <a:lnTo>
                    <a:pt x="60" y="16"/>
                  </a:lnTo>
                  <a:lnTo>
                    <a:pt x="48" y="20"/>
                  </a:lnTo>
                  <a:lnTo>
                    <a:pt x="35" y="28"/>
                  </a:lnTo>
                  <a:lnTo>
                    <a:pt x="24" y="35"/>
                  </a:lnTo>
                  <a:lnTo>
                    <a:pt x="13" y="43"/>
                  </a:lnTo>
                  <a:lnTo>
                    <a:pt x="0" y="4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12" name="Freeform 115"/>
            <p:cNvSpPr>
              <a:spLocks/>
            </p:cNvSpPr>
            <p:nvPr/>
          </p:nvSpPr>
          <p:spPr bwMode="auto">
            <a:xfrm>
              <a:off x="4638" y="3082"/>
              <a:ext cx="58" cy="495"/>
            </a:xfrm>
            <a:custGeom>
              <a:avLst/>
              <a:gdLst>
                <a:gd name="T0" fmla="*/ 29 w 118"/>
                <a:gd name="T1" fmla="*/ 0 h 989"/>
                <a:gd name="T2" fmla="*/ 15 w 118"/>
                <a:gd name="T3" fmla="*/ 29 h 989"/>
                <a:gd name="T4" fmla="*/ 6 w 118"/>
                <a:gd name="T5" fmla="*/ 58 h 989"/>
                <a:gd name="T6" fmla="*/ 1 w 118"/>
                <a:gd name="T7" fmla="*/ 88 h 989"/>
                <a:gd name="T8" fmla="*/ 0 w 118"/>
                <a:gd name="T9" fmla="*/ 120 h 989"/>
                <a:gd name="T10" fmla="*/ 2 w 118"/>
                <a:gd name="T11" fmla="*/ 152 h 989"/>
                <a:gd name="T12" fmla="*/ 7 w 118"/>
                <a:gd name="T13" fmla="*/ 184 h 989"/>
                <a:gd name="T14" fmla="*/ 13 w 118"/>
                <a:gd name="T15" fmla="*/ 216 h 989"/>
                <a:gd name="T16" fmla="*/ 21 w 118"/>
                <a:gd name="T17" fmla="*/ 247 h 989"/>
                <a:gd name="T18" fmla="*/ 22 w 118"/>
                <a:gd name="T19" fmla="*/ 248 h 989"/>
                <a:gd name="T20" fmla="*/ 22 w 118"/>
                <a:gd name="T21" fmla="*/ 247 h 989"/>
                <a:gd name="T22" fmla="*/ 23 w 118"/>
                <a:gd name="T23" fmla="*/ 247 h 989"/>
                <a:gd name="T24" fmla="*/ 23 w 118"/>
                <a:gd name="T25" fmla="*/ 246 h 989"/>
                <a:gd name="T26" fmla="*/ 20 w 118"/>
                <a:gd name="T27" fmla="*/ 233 h 989"/>
                <a:gd name="T28" fmla="*/ 18 w 118"/>
                <a:gd name="T29" fmla="*/ 220 h 989"/>
                <a:gd name="T30" fmla="*/ 14 w 118"/>
                <a:gd name="T31" fmla="*/ 207 h 989"/>
                <a:gd name="T32" fmla="*/ 11 w 118"/>
                <a:gd name="T33" fmla="*/ 194 h 989"/>
                <a:gd name="T34" fmla="*/ 9 w 118"/>
                <a:gd name="T35" fmla="*/ 180 h 989"/>
                <a:gd name="T36" fmla="*/ 7 w 118"/>
                <a:gd name="T37" fmla="*/ 164 h 989"/>
                <a:gd name="T38" fmla="*/ 6 w 118"/>
                <a:gd name="T39" fmla="*/ 149 h 989"/>
                <a:gd name="T40" fmla="*/ 5 w 118"/>
                <a:gd name="T41" fmla="*/ 135 h 989"/>
                <a:gd name="T42" fmla="*/ 3 w 118"/>
                <a:gd name="T43" fmla="*/ 117 h 989"/>
                <a:gd name="T44" fmla="*/ 3 w 118"/>
                <a:gd name="T45" fmla="*/ 100 h 989"/>
                <a:gd name="T46" fmla="*/ 5 w 118"/>
                <a:gd name="T47" fmla="*/ 83 h 989"/>
                <a:gd name="T48" fmla="*/ 7 w 118"/>
                <a:gd name="T49" fmla="*/ 66 h 989"/>
                <a:gd name="T50" fmla="*/ 11 w 118"/>
                <a:gd name="T51" fmla="*/ 49 h 989"/>
                <a:gd name="T52" fmla="*/ 16 w 118"/>
                <a:gd name="T53" fmla="*/ 32 h 989"/>
                <a:gd name="T54" fmla="*/ 22 w 118"/>
                <a:gd name="T55" fmla="*/ 16 h 989"/>
                <a:gd name="T56" fmla="*/ 29 w 118"/>
                <a:gd name="T57" fmla="*/ 0 h 989"/>
                <a:gd name="T58" fmla="*/ 29 w 118"/>
                <a:gd name="T59" fmla="*/ 0 h 989"/>
                <a:gd name="T60" fmla="*/ 29 w 118"/>
                <a:gd name="T61" fmla="*/ 0 h 989"/>
                <a:gd name="T62" fmla="*/ 29 w 118"/>
                <a:gd name="T63" fmla="*/ 0 h 989"/>
                <a:gd name="T64" fmla="*/ 29 w 118"/>
                <a:gd name="T65" fmla="*/ 0 h 989"/>
                <a:gd name="T66" fmla="*/ 29 w 118"/>
                <a:gd name="T67" fmla="*/ 0 h 9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8"/>
                <a:gd name="T103" fmla="*/ 0 h 989"/>
                <a:gd name="T104" fmla="*/ 118 w 118"/>
                <a:gd name="T105" fmla="*/ 989 h 98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8" h="989">
                  <a:moveTo>
                    <a:pt x="118" y="0"/>
                  </a:moveTo>
                  <a:lnTo>
                    <a:pt x="62" y="113"/>
                  </a:lnTo>
                  <a:lnTo>
                    <a:pt x="24" y="230"/>
                  </a:lnTo>
                  <a:lnTo>
                    <a:pt x="6" y="352"/>
                  </a:lnTo>
                  <a:lnTo>
                    <a:pt x="0" y="479"/>
                  </a:lnTo>
                  <a:lnTo>
                    <a:pt x="9" y="606"/>
                  </a:lnTo>
                  <a:lnTo>
                    <a:pt x="28" y="734"/>
                  </a:lnTo>
                  <a:lnTo>
                    <a:pt x="54" y="861"/>
                  </a:lnTo>
                  <a:lnTo>
                    <a:pt x="88" y="987"/>
                  </a:lnTo>
                  <a:lnTo>
                    <a:pt x="90" y="989"/>
                  </a:lnTo>
                  <a:lnTo>
                    <a:pt x="92" y="987"/>
                  </a:lnTo>
                  <a:lnTo>
                    <a:pt x="95" y="986"/>
                  </a:lnTo>
                  <a:lnTo>
                    <a:pt x="95" y="984"/>
                  </a:lnTo>
                  <a:lnTo>
                    <a:pt x="84" y="931"/>
                  </a:lnTo>
                  <a:lnTo>
                    <a:pt x="73" y="878"/>
                  </a:lnTo>
                  <a:lnTo>
                    <a:pt x="60" y="828"/>
                  </a:lnTo>
                  <a:lnTo>
                    <a:pt x="47" y="775"/>
                  </a:lnTo>
                  <a:lnTo>
                    <a:pt x="36" y="717"/>
                  </a:lnTo>
                  <a:lnTo>
                    <a:pt x="30" y="656"/>
                  </a:lnTo>
                  <a:lnTo>
                    <a:pt x="24" y="596"/>
                  </a:lnTo>
                  <a:lnTo>
                    <a:pt x="21" y="537"/>
                  </a:lnTo>
                  <a:lnTo>
                    <a:pt x="15" y="467"/>
                  </a:lnTo>
                  <a:lnTo>
                    <a:pt x="15" y="397"/>
                  </a:lnTo>
                  <a:lnTo>
                    <a:pt x="21" y="329"/>
                  </a:lnTo>
                  <a:lnTo>
                    <a:pt x="30" y="261"/>
                  </a:lnTo>
                  <a:lnTo>
                    <a:pt x="45" y="194"/>
                  </a:lnTo>
                  <a:lnTo>
                    <a:pt x="66" y="128"/>
                  </a:lnTo>
                  <a:lnTo>
                    <a:pt x="90" y="64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13" name="Freeform 116"/>
            <p:cNvSpPr>
              <a:spLocks/>
            </p:cNvSpPr>
            <p:nvPr/>
          </p:nvSpPr>
          <p:spPr bwMode="auto">
            <a:xfrm>
              <a:off x="4339" y="3570"/>
              <a:ext cx="359" cy="214"/>
            </a:xfrm>
            <a:custGeom>
              <a:avLst/>
              <a:gdLst>
                <a:gd name="T0" fmla="*/ 6 w 718"/>
                <a:gd name="T1" fmla="*/ 9 h 428"/>
                <a:gd name="T2" fmla="*/ 19 w 718"/>
                <a:gd name="T3" fmla="*/ 27 h 428"/>
                <a:gd name="T4" fmla="*/ 33 w 718"/>
                <a:gd name="T5" fmla="*/ 43 h 428"/>
                <a:gd name="T6" fmla="*/ 47 w 718"/>
                <a:gd name="T7" fmla="*/ 59 h 428"/>
                <a:gd name="T8" fmla="*/ 62 w 718"/>
                <a:gd name="T9" fmla="*/ 74 h 428"/>
                <a:gd name="T10" fmla="*/ 80 w 718"/>
                <a:gd name="T11" fmla="*/ 87 h 428"/>
                <a:gd name="T12" fmla="*/ 98 w 718"/>
                <a:gd name="T13" fmla="*/ 97 h 428"/>
                <a:gd name="T14" fmla="*/ 117 w 718"/>
                <a:gd name="T15" fmla="*/ 105 h 428"/>
                <a:gd name="T16" fmla="*/ 141 w 718"/>
                <a:gd name="T17" fmla="*/ 107 h 428"/>
                <a:gd name="T18" fmla="*/ 162 w 718"/>
                <a:gd name="T19" fmla="*/ 99 h 428"/>
                <a:gd name="T20" fmla="*/ 176 w 718"/>
                <a:gd name="T21" fmla="*/ 80 h 428"/>
                <a:gd name="T22" fmla="*/ 180 w 718"/>
                <a:gd name="T23" fmla="*/ 55 h 428"/>
                <a:gd name="T24" fmla="*/ 177 w 718"/>
                <a:gd name="T25" fmla="*/ 42 h 428"/>
                <a:gd name="T26" fmla="*/ 172 w 718"/>
                <a:gd name="T27" fmla="*/ 45 h 428"/>
                <a:gd name="T28" fmla="*/ 171 w 718"/>
                <a:gd name="T29" fmla="*/ 53 h 428"/>
                <a:gd name="T30" fmla="*/ 170 w 718"/>
                <a:gd name="T31" fmla="*/ 68 h 428"/>
                <a:gd name="T32" fmla="*/ 165 w 718"/>
                <a:gd name="T33" fmla="*/ 81 h 428"/>
                <a:gd name="T34" fmla="*/ 156 w 718"/>
                <a:gd name="T35" fmla="*/ 91 h 428"/>
                <a:gd name="T36" fmla="*/ 143 w 718"/>
                <a:gd name="T37" fmla="*/ 97 h 428"/>
                <a:gd name="T38" fmla="*/ 126 w 718"/>
                <a:gd name="T39" fmla="*/ 97 h 428"/>
                <a:gd name="T40" fmla="*/ 110 w 718"/>
                <a:gd name="T41" fmla="*/ 91 h 428"/>
                <a:gd name="T42" fmla="*/ 95 w 718"/>
                <a:gd name="T43" fmla="*/ 85 h 428"/>
                <a:gd name="T44" fmla="*/ 82 w 718"/>
                <a:gd name="T45" fmla="*/ 78 h 428"/>
                <a:gd name="T46" fmla="*/ 69 w 718"/>
                <a:gd name="T47" fmla="*/ 70 h 428"/>
                <a:gd name="T48" fmla="*/ 56 w 718"/>
                <a:gd name="T49" fmla="*/ 61 h 428"/>
                <a:gd name="T50" fmla="*/ 45 w 718"/>
                <a:gd name="T51" fmla="*/ 52 h 428"/>
                <a:gd name="T52" fmla="*/ 34 w 718"/>
                <a:gd name="T53" fmla="*/ 41 h 428"/>
                <a:gd name="T54" fmla="*/ 23 w 718"/>
                <a:gd name="T55" fmla="*/ 30 h 428"/>
                <a:gd name="T56" fmla="*/ 14 w 718"/>
                <a:gd name="T57" fmla="*/ 19 h 428"/>
                <a:gd name="T58" fmla="*/ 5 w 718"/>
                <a:gd name="T59" fmla="*/ 7 h 428"/>
                <a:gd name="T60" fmla="*/ 0 w 718"/>
                <a:gd name="T61" fmla="*/ 0 h 428"/>
                <a:gd name="T62" fmla="*/ 0 w 718"/>
                <a:gd name="T63" fmla="*/ 0 h 428"/>
                <a:gd name="T64" fmla="*/ 0 w 718"/>
                <a:gd name="T65" fmla="*/ 0 h 4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8"/>
                <a:gd name="T100" fmla="*/ 0 h 428"/>
                <a:gd name="T101" fmla="*/ 718 w 718"/>
                <a:gd name="T102" fmla="*/ 428 h 4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8" h="428">
                  <a:moveTo>
                    <a:pt x="0" y="0"/>
                  </a:moveTo>
                  <a:lnTo>
                    <a:pt x="24" y="35"/>
                  </a:lnTo>
                  <a:lnTo>
                    <a:pt x="48" y="70"/>
                  </a:lnTo>
                  <a:lnTo>
                    <a:pt x="75" y="105"/>
                  </a:lnTo>
                  <a:lnTo>
                    <a:pt x="101" y="138"/>
                  </a:lnTo>
                  <a:lnTo>
                    <a:pt x="129" y="171"/>
                  </a:lnTo>
                  <a:lnTo>
                    <a:pt x="159" y="204"/>
                  </a:lnTo>
                  <a:lnTo>
                    <a:pt x="189" y="236"/>
                  </a:lnTo>
                  <a:lnTo>
                    <a:pt x="219" y="265"/>
                  </a:lnTo>
                  <a:lnTo>
                    <a:pt x="250" y="294"/>
                  </a:lnTo>
                  <a:lnTo>
                    <a:pt x="284" y="319"/>
                  </a:lnTo>
                  <a:lnTo>
                    <a:pt x="319" y="345"/>
                  </a:lnTo>
                  <a:lnTo>
                    <a:pt x="355" y="366"/>
                  </a:lnTo>
                  <a:lnTo>
                    <a:pt x="392" y="386"/>
                  </a:lnTo>
                  <a:lnTo>
                    <a:pt x="430" y="403"/>
                  </a:lnTo>
                  <a:lnTo>
                    <a:pt x="471" y="417"/>
                  </a:lnTo>
                  <a:lnTo>
                    <a:pt x="512" y="427"/>
                  </a:lnTo>
                  <a:lnTo>
                    <a:pt x="562" y="428"/>
                  </a:lnTo>
                  <a:lnTo>
                    <a:pt x="607" y="417"/>
                  </a:lnTo>
                  <a:lnTo>
                    <a:pt x="647" y="393"/>
                  </a:lnTo>
                  <a:lnTo>
                    <a:pt x="678" y="358"/>
                  </a:lnTo>
                  <a:lnTo>
                    <a:pt x="701" y="317"/>
                  </a:lnTo>
                  <a:lnTo>
                    <a:pt x="714" y="271"/>
                  </a:lnTo>
                  <a:lnTo>
                    <a:pt x="718" y="222"/>
                  </a:lnTo>
                  <a:lnTo>
                    <a:pt x="710" y="173"/>
                  </a:lnTo>
                  <a:lnTo>
                    <a:pt x="705" y="167"/>
                  </a:lnTo>
                  <a:lnTo>
                    <a:pt x="695" y="169"/>
                  </a:lnTo>
                  <a:lnTo>
                    <a:pt x="688" y="177"/>
                  </a:lnTo>
                  <a:lnTo>
                    <a:pt x="684" y="185"/>
                  </a:lnTo>
                  <a:lnTo>
                    <a:pt x="684" y="212"/>
                  </a:lnTo>
                  <a:lnTo>
                    <a:pt x="682" y="241"/>
                  </a:lnTo>
                  <a:lnTo>
                    <a:pt x="678" y="269"/>
                  </a:lnTo>
                  <a:lnTo>
                    <a:pt x="671" y="296"/>
                  </a:lnTo>
                  <a:lnTo>
                    <a:pt x="660" y="323"/>
                  </a:lnTo>
                  <a:lnTo>
                    <a:pt x="645" y="345"/>
                  </a:lnTo>
                  <a:lnTo>
                    <a:pt x="624" y="364"/>
                  </a:lnTo>
                  <a:lnTo>
                    <a:pt x="600" y="380"/>
                  </a:lnTo>
                  <a:lnTo>
                    <a:pt x="570" y="388"/>
                  </a:lnTo>
                  <a:lnTo>
                    <a:pt x="538" y="389"/>
                  </a:lnTo>
                  <a:lnTo>
                    <a:pt x="506" y="386"/>
                  </a:lnTo>
                  <a:lnTo>
                    <a:pt x="475" y="376"/>
                  </a:lnTo>
                  <a:lnTo>
                    <a:pt x="441" y="364"/>
                  </a:lnTo>
                  <a:lnTo>
                    <a:pt x="411" y="351"/>
                  </a:lnTo>
                  <a:lnTo>
                    <a:pt x="381" y="337"/>
                  </a:lnTo>
                  <a:lnTo>
                    <a:pt x="353" y="323"/>
                  </a:lnTo>
                  <a:lnTo>
                    <a:pt x="325" y="310"/>
                  </a:lnTo>
                  <a:lnTo>
                    <a:pt x="299" y="296"/>
                  </a:lnTo>
                  <a:lnTo>
                    <a:pt x="273" y="280"/>
                  </a:lnTo>
                  <a:lnTo>
                    <a:pt x="248" y="263"/>
                  </a:lnTo>
                  <a:lnTo>
                    <a:pt x="224" y="245"/>
                  </a:lnTo>
                  <a:lnTo>
                    <a:pt x="202" y="226"/>
                  </a:lnTo>
                  <a:lnTo>
                    <a:pt x="179" y="206"/>
                  </a:lnTo>
                  <a:lnTo>
                    <a:pt x="157" y="185"/>
                  </a:lnTo>
                  <a:lnTo>
                    <a:pt x="136" y="163"/>
                  </a:lnTo>
                  <a:lnTo>
                    <a:pt x="116" y="142"/>
                  </a:lnTo>
                  <a:lnTo>
                    <a:pt x="95" y="121"/>
                  </a:lnTo>
                  <a:lnTo>
                    <a:pt x="76" y="97"/>
                  </a:lnTo>
                  <a:lnTo>
                    <a:pt x="56" y="74"/>
                  </a:lnTo>
                  <a:lnTo>
                    <a:pt x="37" y="49"/>
                  </a:lnTo>
                  <a:lnTo>
                    <a:pt x="18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14" name="Freeform 117"/>
            <p:cNvSpPr>
              <a:spLocks/>
            </p:cNvSpPr>
            <p:nvPr/>
          </p:nvSpPr>
          <p:spPr bwMode="auto">
            <a:xfrm>
              <a:off x="4409" y="3732"/>
              <a:ext cx="260" cy="172"/>
            </a:xfrm>
            <a:custGeom>
              <a:avLst/>
              <a:gdLst>
                <a:gd name="T0" fmla="*/ 0 w 522"/>
                <a:gd name="T1" fmla="*/ 0 h 345"/>
                <a:gd name="T2" fmla="*/ 9 w 522"/>
                <a:gd name="T3" fmla="*/ 7 h 345"/>
                <a:gd name="T4" fmla="*/ 18 w 522"/>
                <a:gd name="T5" fmla="*/ 14 h 345"/>
                <a:gd name="T6" fmla="*/ 26 w 522"/>
                <a:gd name="T7" fmla="*/ 22 h 345"/>
                <a:gd name="T8" fmla="*/ 34 w 522"/>
                <a:gd name="T9" fmla="*/ 31 h 345"/>
                <a:gd name="T10" fmla="*/ 41 w 522"/>
                <a:gd name="T11" fmla="*/ 40 h 345"/>
                <a:gd name="T12" fmla="*/ 49 w 522"/>
                <a:gd name="T13" fmla="*/ 50 h 345"/>
                <a:gd name="T14" fmla="*/ 56 w 522"/>
                <a:gd name="T15" fmla="*/ 59 h 345"/>
                <a:gd name="T16" fmla="*/ 63 w 522"/>
                <a:gd name="T17" fmla="*/ 68 h 345"/>
                <a:gd name="T18" fmla="*/ 70 w 522"/>
                <a:gd name="T19" fmla="*/ 75 h 345"/>
                <a:gd name="T20" fmla="*/ 77 w 522"/>
                <a:gd name="T21" fmla="*/ 80 h 345"/>
                <a:gd name="T22" fmla="*/ 85 w 522"/>
                <a:gd name="T23" fmla="*/ 83 h 345"/>
                <a:gd name="T24" fmla="*/ 93 w 522"/>
                <a:gd name="T25" fmla="*/ 85 h 345"/>
                <a:gd name="T26" fmla="*/ 102 w 522"/>
                <a:gd name="T27" fmla="*/ 86 h 345"/>
                <a:gd name="T28" fmla="*/ 111 w 522"/>
                <a:gd name="T29" fmla="*/ 85 h 345"/>
                <a:gd name="T30" fmla="*/ 119 w 522"/>
                <a:gd name="T31" fmla="*/ 83 h 345"/>
                <a:gd name="T32" fmla="*/ 128 w 522"/>
                <a:gd name="T33" fmla="*/ 80 h 345"/>
                <a:gd name="T34" fmla="*/ 129 w 522"/>
                <a:gd name="T35" fmla="*/ 79 h 345"/>
                <a:gd name="T36" fmla="*/ 130 w 522"/>
                <a:gd name="T37" fmla="*/ 78 h 345"/>
                <a:gd name="T38" fmla="*/ 130 w 522"/>
                <a:gd name="T39" fmla="*/ 77 h 345"/>
                <a:gd name="T40" fmla="*/ 129 w 522"/>
                <a:gd name="T41" fmla="*/ 76 h 345"/>
                <a:gd name="T42" fmla="*/ 118 w 522"/>
                <a:gd name="T43" fmla="*/ 77 h 345"/>
                <a:gd name="T44" fmla="*/ 108 w 522"/>
                <a:gd name="T45" fmla="*/ 77 h 345"/>
                <a:gd name="T46" fmla="*/ 98 w 522"/>
                <a:gd name="T47" fmla="*/ 75 h 345"/>
                <a:gd name="T48" fmla="*/ 90 w 522"/>
                <a:gd name="T49" fmla="*/ 72 h 345"/>
                <a:gd name="T50" fmla="*/ 82 w 522"/>
                <a:gd name="T51" fmla="*/ 68 h 345"/>
                <a:gd name="T52" fmla="*/ 74 w 522"/>
                <a:gd name="T53" fmla="*/ 63 h 345"/>
                <a:gd name="T54" fmla="*/ 66 w 522"/>
                <a:gd name="T55" fmla="*/ 57 h 345"/>
                <a:gd name="T56" fmla="*/ 59 w 522"/>
                <a:gd name="T57" fmla="*/ 51 h 345"/>
                <a:gd name="T58" fmla="*/ 52 w 522"/>
                <a:gd name="T59" fmla="*/ 44 h 345"/>
                <a:gd name="T60" fmla="*/ 45 w 522"/>
                <a:gd name="T61" fmla="*/ 37 h 345"/>
                <a:gd name="T62" fmla="*/ 38 w 522"/>
                <a:gd name="T63" fmla="*/ 30 h 345"/>
                <a:gd name="T64" fmla="*/ 31 w 522"/>
                <a:gd name="T65" fmla="*/ 23 h 345"/>
                <a:gd name="T66" fmla="*/ 23 w 522"/>
                <a:gd name="T67" fmla="*/ 17 h 345"/>
                <a:gd name="T68" fmla="*/ 16 w 522"/>
                <a:gd name="T69" fmla="*/ 10 h 345"/>
                <a:gd name="T70" fmla="*/ 8 w 522"/>
                <a:gd name="T71" fmla="*/ 5 h 345"/>
                <a:gd name="T72" fmla="*/ 0 w 522"/>
                <a:gd name="T73" fmla="*/ 0 h 345"/>
                <a:gd name="T74" fmla="*/ 0 w 522"/>
                <a:gd name="T75" fmla="*/ 0 h 345"/>
                <a:gd name="T76" fmla="*/ 0 w 522"/>
                <a:gd name="T77" fmla="*/ 0 h 345"/>
                <a:gd name="T78" fmla="*/ 0 w 522"/>
                <a:gd name="T79" fmla="*/ 0 h 345"/>
                <a:gd name="T80" fmla="*/ 0 w 522"/>
                <a:gd name="T81" fmla="*/ 0 h 345"/>
                <a:gd name="T82" fmla="*/ 0 w 522"/>
                <a:gd name="T83" fmla="*/ 0 h 3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22"/>
                <a:gd name="T127" fmla="*/ 0 h 345"/>
                <a:gd name="T128" fmla="*/ 522 w 522"/>
                <a:gd name="T129" fmla="*/ 345 h 3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22" h="345">
                  <a:moveTo>
                    <a:pt x="0" y="0"/>
                  </a:moveTo>
                  <a:lnTo>
                    <a:pt x="39" y="28"/>
                  </a:lnTo>
                  <a:lnTo>
                    <a:pt x="75" y="57"/>
                  </a:lnTo>
                  <a:lnTo>
                    <a:pt x="107" y="90"/>
                  </a:lnTo>
                  <a:lnTo>
                    <a:pt x="138" y="125"/>
                  </a:lnTo>
                  <a:lnTo>
                    <a:pt x="167" y="162"/>
                  </a:lnTo>
                  <a:lnTo>
                    <a:pt x="196" y="201"/>
                  </a:lnTo>
                  <a:lnTo>
                    <a:pt x="224" y="238"/>
                  </a:lnTo>
                  <a:lnTo>
                    <a:pt x="254" y="275"/>
                  </a:lnTo>
                  <a:lnTo>
                    <a:pt x="282" y="302"/>
                  </a:lnTo>
                  <a:lnTo>
                    <a:pt x="310" y="322"/>
                  </a:lnTo>
                  <a:lnTo>
                    <a:pt x="342" y="335"/>
                  </a:lnTo>
                  <a:lnTo>
                    <a:pt x="376" y="341"/>
                  </a:lnTo>
                  <a:lnTo>
                    <a:pt x="410" y="345"/>
                  </a:lnTo>
                  <a:lnTo>
                    <a:pt x="445" y="341"/>
                  </a:lnTo>
                  <a:lnTo>
                    <a:pt x="479" y="333"/>
                  </a:lnTo>
                  <a:lnTo>
                    <a:pt x="514" y="322"/>
                  </a:lnTo>
                  <a:lnTo>
                    <a:pt x="518" y="318"/>
                  </a:lnTo>
                  <a:lnTo>
                    <a:pt x="522" y="312"/>
                  </a:lnTo>
                  <a:lnTo>
                    <a:pt x="522" y="308"/>
                  </a:lnTo>
                  <a:lnTo>
                    <a:pt x="518" y="306"/>
                  </a:lnTo>
                  <a:lnTo>
                    <a:pt x="475" y="310"/>
                  </a:lnTo>
                  <a:lnTo>
                    <a:pt x="434" y="310"/>
                  </a:lnTo>
                  <a:lnTo>
                    <a:pt x="396" y="302"/>
                  </a:lnTo>
                  <a:lnTo>
                    <a:pt x="361" y="291"/>
                  </a:lnTo>
                  <a:lnTo>
                    <a:pt x="329" y="273"/>
                  </a:lnTo>
                  <a:lnTo>
                    <a:pt x="297" y="254"/>
                  </a:lnTo>
                  <a:lnTo>
                    <a:pt x="267" y="230"/>
                  </a:lnTo>
                  <a:lnTo>
                    <a:pt x="238" y="205"/>
                  </a:lnTo>
                  <a:lnTo>
                    <a:pt x="210" y="178"/>
                  </a:lnTo>
                  <a:lnTo>
                    <a:pt x="181" y="150"/>
                  </a:lnTo>
                  <a:lnTo>
                    <a:pt x="152" y="123"/>
                  </a:lnTo>
                  <a:lnTo>
                    <a:pt x="124" y="94"/>
                  </a:lnTo>
                  <a:lnTo>
                    <a:pt x="95" y="68"/>
                  </a:lnTo>
                  <a:lnTo>
                    <a:pt x="66" y="43"/>
                  </a:lnTo>
                  <a:lnTo>
                    <a:pt x="34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15" name="Freeform 118"/>
            <p:cNvSpPr>
              <a:spLocks/>
            </p:cNvSpPr>
            <p:nvPr/>
          </p:nvSpPr>
          <p:spPr bwMode="auto">
            <a:xfrm>
              <a:off x="4541" y="3791"/>
              <a:ext cx="120" cy="104"/>
            </a:xfrm>
            <a:custGeom>
              <a:avLst/>
              <a:gdLst>
                <a:gd name="T0" fmla="*/ 0 w 239"/>
                <a:gd name="T1" fmla="*/ 4 h 209"/>
                <a:gd name="T2" fmla="*/ 7 w 239"/>
                <a:gd name="T3" fmla="*/ 2 h 209"/>
                <a:gd name="T4" fmla="*/ 14 w 239"/>
                <a:gd name="T5" fmla="*/ 2 h 209"/>
                <a:gd name="T6" fmla="*/ 20 w 239"/>
                <a:gd name="T7" fmla="*/ 3 h 209"/>
                <a:gd name="T8" fmla="*/ 26 w 239"/>
                <a:gd name="T9" fmla="*/ 5 h 209"/>
                <a:gd name="T10" fmla="*/ 32 w 239"/>
                <a:gd name="T11" fmla="*/ 8 h 209"/>
                <a:gd name="T12" fmla="*/ 36 w 239"/>
                <a:gd name="T13" fmla="*/ 12 h 209"/>
                <a:gd name="T14" fmla="*/ 40 w 239"/>
                <a:gd name="T15" fmla="*/ 17 h 209"/>
                <a:gd name="T16" fmla="*/ 44 w 239"/>
                <a:gd name="T17" fmla="*/ 21 h 209"/>
                <a:gd name="T18" fmla="*/ 48 w 239"/>
                <a:gd name="T19" fmla="*/ 25 h 209"/>
                <a:gd name="T20" fmla="*/ 51 w 239"/>
                <a:gd name="T21" fmla="*/ 31 h 209"/>
                <a:gd name="T22" fmla="*/ 53 w 239"/>
                <a:gd name="T23" fmla="*/ 37 h 209"/>
                <a:gd name="T24" fmla="*/ 54 w 239"/>
                <a:gd name="T25" fmla="*/ 43 h 209"/>
                <a:gd name="T26" fmla="*/ 54 w 239"/>
                <a:gd name="T27" fmla="*/ 46 h 209"/>
                <a:gd name="T28" fmla="*/ 54 w 239"/>
                <a:gd name="T29" fmla="*/ 48 h 209"/>
                <a:gd name="T30" fmla="*/ 55 w 239"/>
                <a:gd name="T31" fmla="*/ 50 h 209"/>
                <a:gd name="T32" fmla="*/ 58 w 239"/>
                <a:gd name="T33" fmla="*/ 52 h 209"/>
                <a:gd name="T34" fmla="*/ 59 w 239"/>
                <a:gd name="T35" fmla="*/ 52 h 209"/>
                <a:gd name="T36" fmla="*/ 60 w 239"/>
                <a:gd name="T37" fmla="*/ 51 h 209"/>
                <a:gd name="T38" fmla="*/ 60 w 239"/>
                <a:gd name="T39" fmla="*/ 50 h 209"/>
                <a:gd name="T40" fmla="*/ 60 w 239"/>
                <a:gd name="T41" fmla="*/ 50 h 209"/>
                <a:gd name="T42" fmla="*/ 58 w 239"/>
                <a:gd name="T43" fmla="*/ 47 h 209"/>
                <a:gd name="T44" fmla="*/ 58 w 239"/>
                <a:gd name="T45" fmla="*/ 44 h 209"/>
                <a:gd name="T46" fmla="*/ 58 w 239"/>
                <a:gd name="T47" fmla="*/ 42 h 209"/>
                <a:gd name="T48" fmla="*/ 57 w 239"/>
                <a:gd name="T49" fmla="*/ 39 h 209"/>
                <a:gd name="T50" fmla="*/ 57 w 239"/>
                <a:gd name="T51" fmla="*/ 36 h 209"/>
                <a:gd name="T52" fmla="*/ 56 w 239"/>
                <a:gd name="T53" fmla="*/ 33 h 209"/>
                <a:gd name="T54" fmla="*/ 54 w 239"/>
                <a:gd name="T55" fmla="*/ 30 h 209"/>
                <a:gd name="T56" fmla="*/ 53 w 239"/>
                <a:gd name="T57" fmla="*/ 27 h 209"/>
                <a:gd name="T58" fmla="*/ 52 w 239"/>
                <a:gd name="T59" fmla="*/ 25 h 209"/>
                <a:gd name="T60" fmla="*/ 50 w 239"/>
                <a:gd name="T61" fmla="*/ 22 h 209"/>
                <a:gd name="T62" fmla="*/ 48 w 239"/>
                <a:gd name="T63" fmla="*/ 19 h 209"/>
                <a:gd name="T64" fmla="*/ 46 w 239"/>
                <a:gd name="T65" fmla="*/ 17 h 209"/>
                <a:gd name="T66" fmla="*/ 44 w 239"/>
                <a:gd name="T67" fmla="*/ 14 h 209"/>
                <a:gd name="T68" fmla="*/ 41 w 239"/>
                <a:gd name="T69" fmla="*/ 11 h 209"/>
                <a:gd name="T70" fmla="*/ 39 w 239"/>
                <a:gd name="T71" fmla="*/ 9 h 209"/>
                <a:gd name="T72" fmla="*/ 36 w 239"/>
                <a:gd name="T73" fmla="*/ 7 h 209"/>
                <a:gd name="T74" fmla="*/ 33 w 239"/>
                <a:gd name="T75" fmla="*/ 5 h 209"/>
                <a:gd name="T76" fmla="*/ 28 w 239"/>
                <a:gd name="T77" fmla="*/ 3 h 209"/>
                <a:gd name="T78" fmla="*/ 24 w 239"/>
                <a:gd name="T79" fmla="*/ 2 h 209"/>
                <a:gd name="T80" fmla="*/ 18 w 239"/>
                <a:gd name="T81" fmla="*/ 0 h 209"/>
                <a:gd name="T82" fmla="*/ 14 w 239"/>
                <a:gd name="T83" fmla="*/ 0 h 209"/>
                <a:gd name="T84" fmla="*/ 9 w 239"/>
                <a:gd name="T85" fmla="*/ 0 h 209"/>
                <a:gd name="T86" fmla="*/ 4 w 239"/>
                <a:gd name="T87" fmla="*/ 1 h 209"/>
                <a:gd name="T88" fmla="*/ 0 w 239"/>
                <a:gd name="T89" fmla="*/ 4 h 209"/>
                <a:gd name="T90" fmla="*/ 0 w 239"/>
                <a:gd name="T91" fmla="*/ 4 h 209"/>
                <a:gd name="T92" fmla="*/ 0 w 239"/>
                <a:gd name="T93" fmla="*/ 4 h 209"/>
                <a:gd name="T94" fmla="*/ 0 w 239"/>
                <a:gd name="T95" fmla="*/ 4 h 209"/>
                <a:gd name="T96" fmla="*/ 0 w 239"/>
                <a:gd name="T97" fmla="*/ 4 h 209"/>
                <a:gd name="T98" fmla="*/ 0 w 239"/>
                <a:gd name="T99" fmla="*/ 4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9"/>
                <a:gd name="T151" fmla="*/ 0 h 209"/>
                <a:gd name="T152" fmla="*/ 239 w 239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9" h="209">
                  <a:moveTo>
                    <a:pt x="0" y="16"/>
                  </a:moveTo>
                  <a:lnTo>
                    <a:pt x="28" y="8"/>
                  </a:lnTo>
                  <a:lnTo>
                    <a:pt x="54" y="8"/>
                  </a:lnTo>
                  <a:lnTo>
                    <a:pt x="80" y="14"/>
                  </a:lnTo>
                  <a:lnTo>
                    <a:pt x="102" y="23"/>
                  </a:lnTo>
                  <a:lnTo>
                    <a:pt x="125" y="35"/>
                  </a:lnTo>
                  <a:lnTo>
                    <a:pt x="144" y="51"/>
                  </a:lnTo>
                  <a:lnTo>
                    <a:pt x="160" y="68"/>
                  </a:lnTo>
                  <a:lnTo>
                    <a:pt x="175" y="84"/>
                  </a:lnTo>
                  <a:lnTo>
                    <a:pt x="190" y="103"/>
                  </a:lnTo>
                  <a:lnTo>
                    <a:pt x="201" y="125"/>
                  </a:lnTo>
                  <a:lnTo>
                    <a:pt x="209" y="148"/>
                  </a:lnTo>
                  <a:lnTo>
                    <a:pt x="213" y="174"/>
                  </a:lnTo>
                  <a:lnTo>
                    <a:pt x="213" y="185"/>
                  </a:lnTo>
                  <a:lnTo>
                    <a:pt x="216" y="193"/>
                  </a:lnTo>
                  <a:lnTo>
                    <a:pt x="220" y="203"/>
                  </a:lnTo>
                  <a:lnTo>
                    <a:pt x="230" y="209"/>
                  </a:lnTo>
                  <a:lnTo>
                    <a:pt x="233" y="209"/>
                  </a:lnTo>
                  <a:lnTo>
                    <a:pt x="237" y="207"/>
                  </a:lnTo>
                  <a:lnTo>
                    <a:pt x="239" y="203"/>
                  </a:lnTo>
                  <a:lnTo>
                    <a:pt x="237" y="201"/>
                  </a:lnTo>
                  <a:lnTo>
                    <a:pt x="231" y="191"/>
                  </a:lnTo>
                  <a:lnTo>
                    <a:pt x="230" y="179"/>
                  </a:lnTo>
                  <a:lnTo>
                    <a:pt x="230" y="168"/>
                  </a:lnTo>
                  <a:lnTo>
                    <a:pt x="228" y="156"/>
                  </a:lnTo>
                  <a:lnTo>
                    <a:pt x="226" y="144"/>
                  </a:lnTo>
                  <a:lnTo>
                    <a:pt x="222" y="133"/>
                  </a:lnTo>
                  <a:lnTo>
                    <a:pt x="216" y="121"/>
                  </a:lnTo>
                  <a:lnTo>
                    <a:pt x="211" y="111"/>
                  </a:lnTo>
                  <a:lnTo>
                    <a:pt x="205" y="101"/>
                  </a:lnTo>
                  <a:lnTo>
                    <a:pt x="198" y="90"/>
                  </a:lnTo>
                  <a:lnTo>
                    <a:pt x="190" y="78"/>
                  </a:lnTo>
                  <a:lnTo>
                    <a:pt x="183" y="68"/>
                  </a:lnTo>
                  <a:lnTo>
                    <a:pt x="173" y="57"/>
                  </a:lnTo>
                  <a:lnTo>
                    <a:pt x="164" y="47"/>
                  </a:lnTo>
                  <a:lnTo>
                    <a:pt x="153" y="39"/>
                  </a:lnTo>
                  <a:lnTo>
                    <a:pt x="144" y="31"/>
                  </a:lnTo>
                  <a:lnTo>
                    <a:pt x="129" y="23"/>
                  </a:lnTo>
                  <a:lnTo>
                    <a:pt x="112" y="14"/>
                  </a:lnTo>
                  <a:lnTo>
                    <a:pt x="93" y="8"/>
                  </a:lnTo>
                  <a:lnTo>
                    <a:pt x="72" y="2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6" y="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16" name="Freeform 119"/>
            <p:cNvSpPr>
              <a:spLocks/>
            </p:cNvSpPr>
            <p:nvPr/>
          </p:nvSpPr>
          <p:spPr bwMode="auto">
            <a:xfrm>
              <a:off x="4593" y="3774"/>
              <a:ext cx="106" cy="130"/>
            </a:xfrm>
            <a:custGeom>
              <a:avLst/>
              <a:gdLst>
                <a:gd name="T0" fmla="*/ 0 w 214"/>
                <a:gd name="T1" fmla="*/ 15 h 259"/>
                <a:gd name="T2" fmla="*/ 3 w 214"/>
                <a:gd name="T3" fmla="*/ 13 h 259"/>
                <a:gd name="T4" fmla="*/ 5 w 214"/>
                <a:gd name="T5" fmla="*/ 11 h 259"/>
                <a:gd name="T6" fmla="*/ 8 w 214"/>
                <a:gd name="T7" fmla="*/ 9 h 259"/>
                <a:gd name="T8" fmla="*/ 10 w 214"/>
                <a:gd name="T9" fmla="*/ 7 h 259"/>
                <a:gd name="T10" fmla="*/ 13 w 214"/>
                <a:gd name="T11" fmla="*/ 6 h 259"/>
                <a:gd name="T12" fmla="*/ 16 w 214"/>
                <a:gd name="T13" fmla="*/ 5 h 259"/>
                <a:gd name="T14" fmla="*/ 19 w 214"/>
                <a:gd name="T15" fmla="*/ 4 h 259"/>
                <a:gd name="T16" fmla="*/ 22 w 214"/>
                <a:gd name="T17" fmla="*/ 3 h 259"/>
                <a:gd name="T18" fmla="*/ 25 w 214"/>
                <a:gd name="T19" fmla="*/ 3 h 259"/>
                <a:gd name="T20" fmla="*/ 29 w 214"/>
                <a:gd name="T21" fmla="*/ 4 h 259"/>
                <a:gd name="T22" fmla="*/ 32 w 214"/>
                <a:gd name="T23" fmla="*/ 6 h 259"/>
                <a:gd name="T24" fmla="*/ 35 w 214"/>
                <a:gd name="T25" fmla="*/ 8 h 259"/>
                <a:gd name="T26" fmla="*/ 38 w 214"/>
                <a:gd name="T27" fmla="*/ 12 h 259"/>
                <a:gd name="T28" fmla="*/ 40 w 214"/>
                <a:gd name="T29" fmla="*/ 14 h 259"/>
                <a:gd name="T30" fmla="*/ 42 w 214"/>
                <a:gd name="T31" fmla="*/ 18 h 259"/>
                <a:gd name="T32" fmla="*/ 43 w 214"/>
                <a:gd name="T33" fmla="*/ 21 h 259"/>
                <a:gd name="T34" fmla="*/ 46 w 214"/>
                <a:gd name="T35" fmla="*/ 27 h 259"/>
                <a:gd name="T36" fmla="*/ 48 w 214"/>
                <a:gd name="T37" fmla="*/ 33 h 259"/>
                <a:gd name="T38" fmla="*/ 49 w 214"/>
                <a:gd name="T39" fmla="*/ 39 h 259"/>
                <a:gd name="T40" fmla="*/ 49 w 214"/>
                <a:gd name="T41" fmla="*/ 44 h 259"/>
                <a:gd name="T42" fmla="*/ 48 w 214"/>
                <a:gd name="T43" fmla="*/ 50 h 259"/>
                <a:gd name="T44" fmla="*/ 46 w 214"/>
                <a:gd name="T45" fmla="*/ 55 h 259"/>
                <a:gd name="T46" fmla="*/ 42 w 214"/>
                <a:gd name="T47" fmla="*/ 59 h 259"/>
                <a:gd name="T48" fmla="*/ 36 w 214"/>
                <a:gd name="T49" fmla="*/ 63 h 259"/>
                <a:gd name="T50" fmla="*/ 36 w 214"/>
                <a:gd name="T51" fmla="*/ 64 h 259"/>
                <a:gd name="T52" fmla="*/ 36 w 214"/>
                <a:gd name="T53" fmla="*/ 65 h 259"/>
                <a:gd name="T54" fmla="*/ 36 w 214"/>
                <a:gd name="T55" fmla="*/ 65 h 259"/>
                <a:gd name="T56" fmla="*/ 36 w 214"/>
                <a:gd name="T57" fmla="*/ 65 h 259"/>
                <a:gd name="T58" fmla="*/ 42 w 214"/>
                <a:gd name="T59" fmla="*/ 63 h 259"/>
                <a:gd name="T60" fmla="*/ 47 w 214"/>
                <a:gd name="T61" fmla="*/ 59 h 259"/>
                <a:gd name="T62" fmla="*/ 49 w 214"/>
                <a:gd name="T63" fmla="*/ 54 h 259"/>
                <a:gd name="T64" fmla="*/ 52 w 214"/>
                <a:gd name="T65" fmla="*/ 49 h 259"/>
                <a:gd name="T66" fmla="*/ 53 w 214"/>
                <a:gd name="T67" fmla="*/ 43 h 259"/>
                <a:gd name="T68" fmla="*/ 53 w 214"/>
                <a:gd name="T69" fmla="*/ 36 h 259"/>
                <a:gd name="T70" fmla="*/ 52 w 214"/>
                <a:gd name="T71" fmla="*/ 30 h 259"/>
                <a:gd name="T72" fmla="*/ 50 w 214"/>
                <a:gd name="T73" fmla="*/ 24 h 259"/>
                <a:gd name="T74" fmla="*/ 48 w 214"/>
                <a:gd name="T75" fmla="*/ 20 h 259"/>
                <a:gd name="T76" fmla="*/ 46 w 214"/>
                <a:gd name="T77" fmla="*/ 17 h 259"/>
                <a:gd name="T78" fmla="*/ 44 w 214"/>
                <a:gd name="T79" fmla="*/ 14 h 259"/>
                <a:gd name="T80" fmla="*/ 42 w 214"/>
                <a:gd name="T81" fmla="*/ 11 h 259"/>
                <a:gd name="T82" fmla="*/ 39 w 214"/>
                <a:gd name="T83" fmla="*/ 8 h 259"/>
                <a:gd name="T84" fmla="*/ 36 w 214"/>
                <a:gd name="T85" fmla="*/ 5 h 259"/>
                <a:gd name="T86" fmla="*/ 33 w 214"/>
                <a:gd name="T87" fmla="*/ 3 h 259"/>
                <a:gd name="T88" fmla="*/ 29 w 214"/>
                <a:gd name="T89" fmla="*/ 1 h 259"/>
                <a:gd name="T90" fmla="*/ 26 w 214"/>
                <a:gd name="T91" fmla="*/ 0 h 259"/>
                <a:gd name="T92" fmla="*/ 22 w 214"/>
                <a:gd name="T93" fmla="*/ 0 h 259"/>
                <a:gd name="T94" fmla="*/ 17 w 214"/>
                <a:gd name="T95" fmla="*/ 2 h 259"/>
                <a:gd name="T96" fmla="*/ 14 w 214"/>
                <a:gd name="T97" fmla="*/ 4 h 259"/>
                <a:gd name="T98" fmla="*/ 10 w 214"/>
                <a:gd name="T99" fmla="*/ 6 h 259"/>
                <a:gd name="T100" fmla="*/ 6 w 214"/>
                <a:gd name="T101" fmla="*/ 9 h 259"/>
                <a:gd name="T102" fmla="*/ 3 w 214"/>
                <a:gd name="T103" fmla="*/ 12 h 259"/>
                <a:gd name="T104" fmla="*/ 0 w 214"/>
                <a:gd name="T105" fmla="*/ 14 h 259"/>
                <a:gd name="T106" fmla="*/ 0 w 214"/>
                <a:gd name="T107" fmla="*/ 15 h 259"/>
                <a:gd name="T108" fmla="*/ 0 w 214"/>
                <a:gd name="T109" fmla="*/ 15 h 259"/>
                <a:gd name="T110" fmla="*/ 0 w 214"/>
                <a:gd name="T111" fmla="*/ 15 h 259"/>
                <a:gd name="T112" fmla="*/ 0 w 214"/>
                <a:gd name="T113" fmla="*/ 15 h 259"/>
                <a:gd name="T114" fmla="*/ 0 w 214"/>
                <a:gd name="T115" fmla="*/ 15 h 2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4"/>
                <a:gd name="T175" fmla="*/ 0 h 259"/>
                <a:gd name="T176" fmla="*/ 214 w 214"/>
                <a:gd name="T177" fmla="*/ 259 h 25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4" h="259">
                  <a:moveTo>
                    <a:pt x="2" y="58"/>
                  </a:moveTo>
                  <a:lnTo>
                    <a:pt x="12" y="51"/>
                  </a:lnTo>
                  <a:lnTo>
                    <a:pt x="23" y="43"/>
                  </a:lnTo>
                  <a:lnTo>
                    <a:pt x="32" y="35"/>
                  </a:lnTo>
                  <a:lnTo>
                    <a:pt x="43" y="27"/>
                  </a:lnTo>
                  <a:lnTo>
                    <a:pt x="55" y="23"/>
                  </a:lnTo>
                  <a:lnTo>
                    <a:pt x="66" y="18"/>
                  </a:lnTo>
                  <a:lnTo>
                    <a:pt x="77" y="14"/>
                  </a:lnTo>
                  <a:lnTo>
                    <a:pt x="90" y="10"/>
                  </a:lnTo>
                  <a:lnTo>
                    <a:pt x="103" y="10"/>
                  </a:lnTo>
                  <a:lnTo>
                    <a:pt x="118" y="14"/>
                  </a:lnTo>
                  <a:lnTo>
                    <a:pt x="131" y="21"/>
                  </a:lnTo>
                  <a:lnTo>
                    <a:pt x="142" y="31"/>
                  </a:lnTo>
                  <a:lnTo>
                    <a:pt x="154" y="45"/>
                  </a:lnTo>
                  <a:lnTo>
                    <a:pt x="163" y="56"/>
                  </a:lnTo>
                  <a:lnTo>
                    <a:pt x="171" y="70"/>
                  </a:lnTo>
                  <a:lnTo>
                    <a:pt x="176" y="82"/>
                  </a:lnTo>
                  <a:lnTo>
                    <a:pt x="185" y="105"/>
                  </a:lnTo>
                  <a:lnTo>
                    <a:pt x="193" y="129"/>
                  </a:lnTo>
                  <a:lnTo>
                    <a:pt x="197" y="154"/>
                  </a:lnTo>
                  <a:lnTo>
                    <a:pt x="199" y="175"/>
                  </a:lnTo>
                  <a:lnTo>
                    <a:pt x="195" y="199"/>
                  </a:lnTo>
                  <a:lnTo>
                    <a:pt x="187" y="218"/>
                  </a:lnTo>
                  <a:lnTo>
                    <a:pt x="171" y="236"/>
                  </a:lnTo>
                  <a:lnTo>
                    <a:pt x="148" y="251"/>
                  </a:lnTo>
                  <a:lnTo>
                    <a:pt x="146" y="253"/>
                  </a:lnTo>
                  <a:lnTo>
                    <a:pt x="146" y="257"/>
                  </a:lnTo>
                  <a:lnTo>
                    <a:pt x="146" y="259"/>
                  </a:lnTo>
                  <a:lnTo>
                    <a:pt x="148" y="259"/>
                  </a:lnTo>
                  <a:lnTo>
                    <a:pt x="171" y="249"/>
                  </a:lnTo>
                  <a:lnTo>
                    <a:pt x="189" y="234"/>
                  </a:lnTo>
                  <a:lnTo>
                    <a:pt x="200" y="214"/>
                  </a:lnTo>
                  <a:lnTo>
                    <a:pt x="210" y="193"/>
                  </a:lnTo>
                  <a:lnTo>
                    <a:pt x="214" y="169"/>
                  </a:lnTo>
                  <a:lnTo>
                    <a:pt x="214" y="144"/>
                  </a:lnTo>
                  <a:lnTo>
                    <a:pt x="210" y="119"/>
                  </a:lnTo>
                  <a:lnTo>
                    <a:pt x="202" y="95"/>
                  </a:lnTo>
                  <a:lnTo>
                    <a:pt x="195" y="80"/>
                  </a:lnTo>
                  <a:lnTo>
                    <a:pt x="187" y="66"/>
                  </a:lnTo>
                  <a:lnTo>
                    <a:pt x="178" y="53"/>
                  </a:lnTo>
                  <a:lnTo>
                    <a:pt x="169" y="41"/>
                  </a:lnTo>
                  <a:lnTo>
                    <a:pt x="157" y="29"/>
                  </a:lnTo>
                  <a:lnTo>
                    <a:pt x="146" y="19"/>
                  </a:lnTo>
                  <a:lnTo>
                    <a:pt x="133" y="12"/>
                  </a:lnTo>
                  <a:lnTo>
                    <a:pt x="120" y="4"/>
                  </a:lnTo>
                  <a:lnTo>
                    <a:pt x="105" y="0"/>
                  </a:lnTo>
                  <a:lnTo>
                    <a:pt x="88" y="0"/>
                  </a:lnTo>
                  <a:lnTo>
                    <a:pt x="71" y="6"/>
                  </a:lnTo>
                  <a:lnTo>
                    <a:pt x="56" y="14"/>
                  </a:lnTo>
                  <a:lnTo>
                    <a:pt x="40" y="23"/>
                  </a:lnTo>
                  <a:lnTo>
                    <a:pt x="25" y="35"/>
                  </a:lnTo>
                  <a:lnTo>
                    <a:pt x="13" y="47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17" name="Freeform 120"/>
            <p:cNvSpPr>
              <a:spLocks/>
            </p:cNvSpPr>
            <p:nvPr/>
          </p:nvSpPr>
          <p:spPr bwMode="auto">
            <a:xfrm>
              <a:off x="4640" y="3761"/>
              <a:ext cx="93" cy="135"/>
            </a:xfrm>
            <a:custGeom>
              <a:avLst/>
              <a:gdLst>
                <a:gd name="T0" fmla="*/ 0 w 185"/>
                <a:gd name="T1" fmla="*/ 1 h 271"/>
                <a:gd name="T2" fmla="*/ 3 w 185"/>
                <a:gd name="T3" fmla="*/ 1 h 271"/>
                <a:gd name="T4" fmla="*/ 6 w 185"/>
                <a:gd name="T5" fmla="*/ 1 h 271"/>
                <a:gd name="T6" fmla="*/ 9 w 185"/>
                <a:gd name="T7" fmla="*/ 1 h 271"/>
                <a:gd name="T8" fmla="*/ 12 w 185"/>
                <a:gd name="T9" fmla="*/ 2 h 271"/>
                <a:gd name="T10" fmla="*/ 15 w 185"/>
                <a:gd name="T11" fmla="*/ 2 h 271"/>
                <a:gd name="T12" fmla="*/ 18 w 185"/>
                <a:gd name="T13" fmla="*/ 3 h 271"/>
                <a:gd name="T14" fmla="*/ 20 w 185"/>
                <a:gd name="T15" fmla="*/ 4 h 271"/>
                <a:gd name="T16" fmla="*/ 23 w 185"/>
                <a:gd name="T17" fmla="*/ 6 h 271"/>
                <a:gd name="T18" fmla="*/ 27 w 185"/>
                <a:gd name="T19" fmla="*/ 10 h 271"/>
                <a:gd name="T20" fmla="*/ 31 w 185"/>
                <a:gd name="T21" fmla="*/ 15 h 271"/>
                <a:gd name="T22" fmla="*/ 33 w 185"/>
                <a:gd name="T23" fmla="*/ 20 h 271"/>
                <a:gd name="T24" fmla="*/ 36 w 185"/>
                <a:gd name="T25" fmla="*/ 26 h 271"/>
                <a:gd name="T26" fmla="*/ 39 w 185"/>
                <a:gd name="T27" fmla="*/ 33 h 271"/>
                <a:gd name="T28" fmla="*/ 40 w 185"/>
                <a:gd name="T29" fmla="*/ 39 h 271"/>
                <a:gd name="T30" fmla="*/ 39 w 185"/>
                <a:gd name="T31" fmla="*/ 47 h 271"/>
                <a:gd name="T32" fmla="*/ 36 w 185"/>
                <a:gd name="T33" fmla="*/ 53 h 271"/>
                <a:gd name="T34" fmla="*/ 34 w 185"/>
                <a:gd name="T35" fmla="*/ 56 h 271"/>
                <a:gd name="T36" fmla="*/ 32 w 185"/>
                <a:gd name="T37" fmla="*/ 59 h 271"/>
                <a:gd name="T38" fmla="*/ 29 w 185"/>
                <a:gd name="T39" fmla="*/ 62 h 271"/>
                <a:gd name="T40" fmla="*/ 27 w 185"/>
                <a:gd name="T41" fmla="*/ 65 h 271"/>
                <a:gd name="T42" fmla="*/ 27 w 185"/>
                <a:gd name="T43" fmla="*/ 66 h 271"/>
                <a:gd name="T44" fmla="*/ 27 w 185"/>
                <a:gd name="T45" fmla="*/ 67 h 271"/>
                <a:gd name="T46" fmla="*/ 28 w 185"/>
                <a:gd name="T47" fmla="*/ 67 h 271"/>
                <a:gd name="T48" fmla="*/ 29 w 185"/>
                <a:gd name="T49" fmla="*/ 66 h 271"/>
                <a:gd name="T50" fmla="*/ 33 w 185"/>
                <a:gd name="T51" fmla="*/ 62 h 271"/>
                <a:gd name="T52" fmla="*/ 37 w 185"/>
                <a:gd name="T53" fmla="*/ 58 h 271"/>
                <a:gd name="T54" fmla="*/ 40 w 185"/>
                <a:gd name="T55" fmla="*/ 54 h 271"/>
                <a:gd name="T56" fmla="*/ 43 w 185"/>
                <a:gd name="T57" fmla="*/ 50 h 271"/>
                <a:gd name="T58" fmla="*/ 45 w 185"/>
                <a:gd name="T59" fmla="*/ 45 h 271"/>
                <a:gd name="T60" fmla="*/ 46 w 185"/>
                <a:gd name="T61" fmla="*/ 40 h 271"/>
                <a:gd name="T62" fmla="*/ 47 w 185"/>
                <a:gd name="T63" fmla="*/ 35 h 271"/>
                <a:gd name="T64" fmla="*/ 46 w 185"/>
                <a:gd name="T65" fmla="*/ 28 h 271"/>
                <a:gd name="T66" fmla="*/ 45 w 185"/>
                <a:gd name="T67" fmla="*/ 25 h 271"/>
                <a:gd name="T68" fmla="*/ 43 w 185"/>
                <a:gd name="T69" fmla="*/ 21 h 271"/>
                <a:gd name="T70" fmla="*/ 42 w 185"/>
                <a:gd name="T71" fmla="*/ 18 h 271"/>
                <a:gd name="T72" fmla="*/ 40 w 185"/>
                <a:gd name="T73" fmla="*/ 15 h 271"/>
                <a:gd name="T74" fmla="*/ 38 w 185"/>
                <a:gd name="T75" fmla="*/ 12 h 271"/>
                <a:gd name="T76" fmla="*/ 35 w 185"/>
                <a:gd name="T77" fmla="*/ 9 h 271"/>
                <a:gd name="T78" fmla="*/ 33 w 185"/>
                <a:gd name="T79" fmla="*/ 6 h 271"/>
                <a:gd name="T80" fmla="*/ 30 w 185"/>
                <a:gd name="T81" fmla="*/ 4 h 271"/>
                <a:gd name="T82" fmla="*/ 26 w 185"/>
                <a:gd name="T83" fmla="*/ 2 h 271"/>
                <a:gd name="T84" fmla="*/ 23 w 185"/>
                <a:gd name="T85" fmla="*/ 1 h 271"/>
                <a:gd name="T86" fmla="*/ 19 w 185"/>
                <a:gd name="T87" fmla="*/ 0 h 271"/>
                <a:gd name="T88" fmla="*/ 16 w 185"/>
                <a:gd name="T89" fmla="*/ 0 h 271"/>
                <a:gd name="T90" fmla="*/ 12 w 185"/>
                <a:gd name="T91" fmla="*/ 0 h 271"/>
                <a:gd name="T92" fmla="*/ 8 w 185"/>
                <a:gd name="T93" fmla="*/ 0 h 271"/>
                <a:gd name="T94" fmla="*/ 4 w 185"/>
                <a:gd name="T95" fmla="*/ 0 h 271"/>
                <a:gd name="T96" fmla="*/ 0 w 185"/>
                <a:gd name="T97" fmla="*/ 1 h 271"/>
                <a:gd name="T98" fmla="*/ 0 w 185"/>
                <a:gd name="T99" fmla="*/ 1 h 271"/>
                <a:gd name="T100" fmla="*/ 0 w 185"/>
                <a:gd name="T101" fmla="*/ 1 h 271"/>
                <a:gd name="T102" fmla="*/ 0 w 185"/>
                <a:gd name="T103" fmla="*/ 1 h 271"/>
                <a:gd name="T104" fmla="*/ 0 w 185"/>
                <a:gd name="T105" fmla="*/ 1 h 271"/>
                <a:gd name="T106" fmla="*/ 0 w 185"/>
                <a:gd name="T107" fmla="*/ 1 h 27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5"/>
                <a:gd name="T163" fmla="*/ 0 h 271"/>
                <a:gd name="T164" fmla="*/ 185 w 185"/>
                <a:gd name="T165" fmla="*/ 271 h 27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5" h="271">
                  <a:moveTo>
                    <a:pt x="0" y="4"/>
                  </a:moveTo>
                  <a:lnTo>
                    <a:pt x="11" y="6"/>
                  </a:lnTo>
                  <a:lnTo>
                    <a:pt x="24" y="6"/>
                  </a:lnTo>
                  <a:lnTo>
                    <a:pt x="35" y="7"/>
                  </a:lnTo>
                  <a:lnTo>
                    <a:pt x="46" y="9"/>
                  </a:lnTo>
                  <a:lnTo>
                    <a:pt x="58" y="11"/>
                  </a:lnTo>
                  <a:lnTo>
                    <a:pt x="69" y="15"/>
                  </a:lnTo>
                  <a:lnTo>
                    <a:pt x="80" y="19"/>
                  </a:lnTo>
                  <a:lnTo>
                    <a:pt x="89" y="27"/>
                  </a:lnTo>
                  <a:lnTo>
                    <a:pt x="106" y="43"/>
                  </a:lnTo>
                  <a:lnTo>
                    <a:pt x="121" y="62"/>
                  </a:lnTo>
                  <a:lnTo>
                    <a:pt x="132" y="83"/>
                  </a:lnTo>
                  <a:lnTo>
                    <a:pt x="144" y="105"/>
                  </a:lnTo>
                  <a:lnTo>
                    <a:pt x="153" y="132"/>
                  </a:lnTo>
                  <a:lnTo>
                    <a:pt x="159" y="159"/>
                  </a:lnTo>
                  <a:lnTo>
                    <a:pt x="155" y="189"/>
                  </a:lnTo>
                  <a:lnTo>
                    <a:pt x="144" y="214"/>
                  </a:lnTo>
                  <a:lnTo>
                    <a:pt x="134" y="226"/>
                  </a:lnTo>
                  <a:lnTo>
                    <a:pt x="125" y="237"/>
                  </a:lnTo>
                  <a:lnTo>
                    <a:pt x="116" y="251"/>
                  </a:lnTo>
                  <a:lnTo>
                    <a:pt x="108" y="263"/>
                  </a:lnTo>
                  <a:lnTo>
                    <a:pt x="106" y="267"/>
                  </a:lnTo>
                  <a:lnTo>
                    <a:pt x="108" y="271"/>
                  </a:lnTo>
                  <a:lnTo>
                    <a:pt x="112" y="271"/>
                  </a:lnTo>
                  <a:lnTo>
                    <a:pt x="116" y="267"/>
                  </a:lnTo>
                  <a:lnTo>
                    <a:pt x="132" y="251"/>
                  </a:lnTo>
                  <a:lnTo>
                    <a:pt x="147" y="234"/>
                  </a:lnTo>
                  <a:lnTo>
                    <a:pt x="160" y="218"/>
                  </a:lnTo>
                  <a:lnTo>
                    <a:pt x="172" y="200"/>
                  </a:lnTo>
                  <a:lnTo>
                    <a:pt x="179" y="181"/>
                  </a:lnTo>
                  <a:lnTo>
                    <a:pt x="183" y="161"/>
                  </a:lnTo>
                  <a:lnTo>
                    <a:pt x="185" y="140"/>
                  </a:lnTo>
                  <a:lnTo>
                    <a:pt x="181" y="115"/>
                  </a:lnTo>
                  <a:lnTo>
                    <a:pt x="177" y="101"/>
                  </a:lnTo>
                  <a:lnTo>
                    <a:pt x="172" y="85"/>
                  </a:lnTo>
                  <a:lnTo>
                    <a:pt x="166" y="74"/>
                  </a:lnTo>
                  <a:lnTo>
                    <a:pt x="159" y="60"/>
                  </a:lnTo>
                  <a:lnTo>
                    <a:pt x="149" y="48"/>
                  </a:lnTo>
                  <a:lnTo>
                    <a:pt x="140" y="37"/>
                  </a:lnTo>
                  <a:lnTo>
                    <a:pt x="129" y="27"/>
                  </a:lnTo>
                  <a:lnTo>
                    <a:pt x="118" y="19"/>
                  </a:lnTo>
                  <a:lnTo>
                    <a:pt x="103" y="9"/>
                  </a:lnTo>
                  <a:lnTo>
                    <a:pt x="89" y="4"/>
                  </a:lnTo>
                  <a:lnTo>
                    <a:pt x="75" y="0"/>
                  </a:lnTo>
                  <a:lnTo>
                    <a:pt x="61" y="0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15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18" name="Freeform 121"/>
            <p:cNvSpPr>
              <a:spLocks/>
            </p:cNvSpPr>
            <p:nvPr/>
          </p:nvSpPr>
          <p:spPr bwMode="auto">
            <a:xfrm>
              <a:off x="4799" y="3851"/>
              <a:ext cx="100" cy="116"/>
            </a:xfrm>
            <a:custGeom>
              <a:avLst/>
              <a:gdLst>
                <a:gd name="T0" fmla="*/ 0 w 200"/>
                <a:gd name="T1" fmla="*/ 1 h 232"/>
                <a:gd name="T2" fmla="*/ 3 w 200"/>
                <a:gd name="T3" fmla="*/ 4 h 232"/>
                <a:gd name="T4" fmla="*/ 7 w 200"/>
                <a:gd name="T5" fmla="*/ 7 h 232"/>
                <a:gd name="T6" fmla="*/ 11 w 200"/>
                <a:gd name="T7" fmla="*/ 10 h 232"/>
                <a:gd name="T8" fmla="*/ 14 w 200"/>
                <a:gd name="T9" fmla="*/ 13 h 232"/>
                <a:gd name="T10" fmla="*/ 18 w 200"/>
                <a:gd name="T11" fmla="*/ 16 h 232"/>
                <a:gd name="T12" fmla="*/ 20 w 200"/>
                <a:gd name="T13" fmla="*/ 20 h 232"/>
                <a:gd name="T14" fmla="*/ 23 w 200"/>
                <a:gd name="T15" fmla="*/ 24 h 232"/>
                <a:gd name="T16" fmla="*/ 25 w 200"/>
                <a:gd name="T17" fmla="*/ 28 h 232"/>
                <a:gd name="T18" fmla="*/ 28 w 200"/>
                <a:gd name="T19" fmla="*/ 31 h 232"/>
                <a:gd name="T20" fmla="*/ 30 w 200"/>
                <a:gd name="T21" fmla="*/ 36 h 232"/>
                <a:gd name="T22" fmla="*/ 33 w 200"/>
                <a:gd name="T23" fmla="*/ 39 h 232"/>
                <a:gd name="T24" fmla="*/ 36 w 200"/>
                <a:gd name="T25" fmla="*/ 44 h 232"/>
                <a:gd name="T26" fmla="*/ 38 w 200"/>
                <a:gd name="T27" fmla="*/ 48 h 232"/>
                <a:gd name="T28" fmla="*/ 40 w 200"/>
                <a:gd name="T29" fmla="*/ 51 h 232"/>
                <a:gd name="T30" fmla="*/ 43 w 200"/>
                <a:gd name="T31" fmla="*/ 54 h 232"/>
                <a:gd name="T32" fmla="*/ 46 w 200"/>
                <a:gd name="T33" fmla="*/ 58 h 232"/>
                <a:gd name="T34" fmla="*/ 48 w 200"/>
                <a:gd name="T35" fmla="*/ 58 h 232"/>
                <a:gd name="T36" fmla="*/ 49 w 200"/>
                <a:gd name="T37" fmla="*/ 57 h 232"/>
                <a:gd name="T38" fmla="*/ 50 w 200"/>
                <a:gd name="T39" fmla="*/ 54 h 232"/>
                <a:gd name="T40" fmla="*/ 50 w 200"/>
                <a:gd name="T41" fmla="*/ 52 h 232"/>
                <a:gd name="T42" fmla="*/ 47 w 200"/>
                <a:gd name="T43" fmla="*/ 43 h 232"/>
                <a:gd name="T44" fmla="*/ 43 w 200"/>
                <a:gd name="T45" fmla="*/ 34 h 232"/>
                <a:gd name="T46" fmla="*/ 38 w 200"/>
                <a:gd name="T47" fmla="*/ 27 h 232"/>
                <a:gd name="T48" fmla="*/ 31 w 200"/>
                <a:gd name="T49" fmla="*/ 20 h 232"/>
                <a:gd name="T50" fmla="*/ 25 w 200"/>
                <a:gd name="T51" fmla="*/ 14 h 232"/>
                <a:gd name="T52" fmla="*/ 18 w 200"/>
                <a:gd name="T53" fmla="*/ 7 h 232"/>
                <a:gd name="T54" fmla="*/ 10 w 200"/>
                <a:gd name="T55" fmla="*/ 4 h 232"/>
                <a:gd name="T56" fmla="*/ 1 w 200"/>
                <a:gd name="T57" fmla="*/ 0 h 232"/>
                <a:gd name="T58" fmla="*/ 0 w 200"/>
                <a:gd name="T59" fmla="*/ 0 h 232"/>
                <a:gd name="T60" fmla="*/ 0 w 200"/>
                <a:gd name="T61" fmla="*/ 1 h 232"/>
                <a:gd name="T62" fmla="*/ 0 w 200"/>
                <a:gd name="T63" fmla="*/ 1 h 232"/>
                <a:gd name="T64" fmla="*/ 0 w 200"/>
                <a:gd name="T65" fmla="*/ 1 h 232"/>
                <a:gd name="T66" fmla="*/ 0 w 200"/>
                <a:gd name="T67" fmla="*/ 1 h 2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"/>
                <a:gd name="T103" fmla="*/ 0 h 232"/>
                <a:gd name="T104" fmla="*/ 200 w 200"/>
                <a:gd name="T105" fmla="*/ 232 h 2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" h="232">
                  <a:moveTo>
                    <a:pt x="0" y="4"/>
                  </a:moveTo>
                  <a:lnTo>
                    <a:pt x="14" y="14"/>
                  </a:lnTo>
                  <a:lnTo>
                    <a:pt x="29" y="25"/>
                  </a:lnTo>
                  <a:lnTo>
                    <a:pt x="44" y="37"/>
                  </a:lnTo>
                  <a:lnTo>
                    <a:pt x="57" y="51"/>
                  </a:lnTo>
                  <a:lnTo>
                    <a:pt x="69" y="64"/>
                  </a:lnTo>
                  <a:lnTo>
                    <a:pt x="80" y="80"/>
                  </a:lnTo>
                  <a:lnTo>
                    <a:pt x="91" y="95"/>
                  </a:lnTo>
                  <a:lnTo>
                    <a:pt x="100" y="111"/>
                  </a:lnTo>
                  <a:lnTo>
                    <a:pt x="112" y="127"/>
                  </a:lnTo>
                  <a:lnTo>
                    <a:pt x="121" y="142"/>
                  </a:lnTo>
                  <a:lnTo>
                    <a:pt x="132" y="156"/>
                  </a:lnTo>
                  <a:lnTo>
                    <a:pt x="142" y="173"/>
                  </a:lnTo>
                  <a:lnTo>
                    <a:pt x="151" y="189"/>
                  </a:lnTo>
                  <a:lnTo>
                    <a:pt x="160" y="204"/>
                  </a:lnTo>
                  <a:lnTo>
                    <a:pt x="170" y="216"/>
                  </a:lnTo>
                  <a:lnTo>
                    <a:pt x="183" y="230"/>
                  </a:lnTo>
                  <a:lnTo>
                    <a:pt x="190" y="232"/>
                  </a:lnTo>
                  <a:lnTo>
                    <a:pt x="196" y="226"/>
                  </a:lnTo>
                  <a:lnTo>
                    <a:pt x="200" y="216"/>
                  </a:lnTo>
                  <a:lnTo>
                    <a:pt x="200" y="208"/>
                  </a:lnTo>
                  <a:lnTo>
                    <a:pt x="186" y="171"/>
                  </a:lnTo>
                  <a:lnTo>
                    <a:pt x="170" y="136"/>
                  </a:lnTo>
                  <a:lnTo>
                    <a:pt x="151" y="105"/>
                  </a:lnTo>
                  <a:lnTo>
                    <a:pt x="127" y="78"/>
                  </a:lnTo>
                  <a:lnTo>
                    <a:pt x="99" y="53"/>
                  </a:lnTo>
                  <a:lnTo>
                    <a:pt x="69" y="31"/>
                  </a:lnTo>
                  <a:lnTo>
                    <a:pt x="37" y="1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19" name="Freeform 122"/>
            <p:cNvSpPr>
              <a:spLocks/>
            </p:cNvSpPr>
            <p:nvPr/>
          </p:nvSpPr>
          <p:spPr bwMode="auto">
            <a:xfrm>
              <a:off x="5307" y="3798"/>
              <a:ext cx="76" cy="111"/>
            </a:xfrm>
            <a:custGeom>
              <a:avLst/>
              <a:gdLst>
                <a:gd name="T0" fmla="*/ 0 w 153"/>
                <a:gd name="T1" fmla="*/ 1 h 222"/>
                <a:gd name="T2" fmla="*/ 4 w 153"/>
                <a:gd name="T3" fmla="*/ 1 h 222"/>
                <a:gd name="T4" fmla="*/ 7 w 153"/>
                <a:gd name="T5" fmla="*/ 2 h 222"/>
                <a:gd name="T6" fmla="*/ 11 w 153"/>
                <a:gd name="T7" fmla="*/ 3 h 222"/>
                <a:gd name="T8" fmla="*/ 15 w 153"/>
                <a:gd name="T9" fmla="*/ 3 h 222"/>
                <a:gd name="T10" fmla="*/ 18 w 153"/>
                <a:gd name="T11" fmla="*/ 6 h 222"/>
                <a:gd name="T12" fmla="*/ 21 w 153"/>
                <a:gd name="T13" fmla="*/ 7 h 222"/>
                <a:gd name="T14" fmla="*/ 24 w 153"/>
                <a:gd name="T15" fmla="*/ 11 h 222"/>
                <a:gd name="T16" fmla="*/ 27 w 153"/>
                <a:gd name="T17" fmla="*/ 14 h 222"/>
                <a:gd name="T18" fmla="*/ 30 w 153"/>
                <a:gd name="T19" fmla="*/ 19 h 222"/>
                <a:gd name="T20" fmla="*/ 32 w 153"/>
                <a:gd name="T21" fmla="*/ 24 h 222"/>
                <a:gd name="T22" fmla="*/ 33 w 153"/>
                <a:gd name="T23" fmla="*/ 28 h 222"/>
                <a:gd name="T24" fmla="*/ 32 w 153"/>
                <a:gd name="T25" fmla="*/ 34 h 222"/>
                <a:gd name="T26" fmla="*/ 30 w 153"/>
                <a:gd name="T27" fmla="*/ 40 h 222"/>
                <a:gd name="T28" fmla="*/ 27 w 153"/>
                <a:gd name="T29" fmla="*/ 45 h 222"/>
                <a:gd name="T30" fmla="*/ 24 w 153"/>
                <a:gd name="T31" fmla="*/ 50 h 222"/>
                <a:gd name="T32" fmla="*/ 20 w 153"/>
                <a:gd name="T33" fmla="*/ 54 h 222"/>
                <a:gd name="T34" fmla="*/ 20 w 153"/>
                <a:gd name="T35" fmla="*/ 55 h 222"/>
                <a:gd name="T36" fmla="*/ 20 w 153"/>
                <a:gd name="T37" fmla="*/ 56 h 222"/>
                <a:gd name="T38" fmla="*/ 21 w 153"/>
                <a:gd name="T39" fmla="*/ 56 h 222"/>
                <a:gd name="T40" fmla="*/ 21 w 153"/>
                <a:gd name="T41" fmla="*/ 55 h 222"/>
                <a:gd name="T42" fmla="*/ 25 w 153"/>
                <a:gd name="T43" fmla="*/ 51 h 222"/>
                <a:gd name="T44" fmla="*/ 29 w 153"/>
                <a:gd name="T45" fmla="*/ 47 h 222"/>
                <a:gd name="T46" fmla="*/ 32 w 153"/>
                <a:gd name="T47" fmla="*/ 43 h 222"/>
                <a:gd name="T48" fmla="*/ 35 w 153"/>
                <a:gd name="T49" fmla="*/ 37 h 222"/>
                <a:gd name="T50" fmla="*/ 37 w 153"/>
                <a:gd name="T51" fmla="*/ 32 h 222"/>
                <a:gd name="T52" fmla="*/ 38 w 153"/>
                <a:gd name="T53" fmla="*/ 27 h 222"/>
                <a:gd name="T54" fmla="*/ 37 w 153"/>
                <a:gd name="T55" fmla="*/ 21 h 222"/>
                <a:gd name="T56" fmla="*/ 36 w 153"/>
                <a:gd name="T57" fmla="*/ 15 h 222"/>
                <a:gd name="T58" fmla="*/ 33 w 153"/>
                <a:gd name="T59" fmla="*/ 10 h 222"/>
                <a:gd name="T60" fmla="*/ 29 w 153"/>
                <a:gd name="T61" fmla="*/ 6 h 222"/>
                <a:gd name="T62" fmla="*/ 25 w 153"/>
                <a:gd name="T63" fmla="*/ 3 h 222"/>
                <a:gd name="T64" fmla="*/ 21 w 153"/>
                <a:gd name="T65" fmla="*/ 2 h 222"/>
                <a:gd name="T66" fmla="*/ 15 w 153"/>
                <a:gd name="T67" fmla="*/ 1 h 222"/>
                <a:gd name="T68" fmla="*/ 10 w 153"/>
                <a:gd name="T69" fmla="*/ 0 h 222"/>
                <a:gd name="T70" fmla="*/ 5 w 153"/>
                <a:gd name="T71" fmla="*/ 0 h 222"/>
                <a:gd name="T72" fmla="*/ 0 w 153"/>
                <a:gd name="T73" fmla="*/ 1 h 222"/>
                <a:gd name="T74" fmla="*/ 0 w 153"/>
                <a:gd name="T75" fmla="*/ 1 h 222"/>
                <a:gd name="T76" fmla="*/ 0 w 153"/>
                <a:gd name="T77" fmla="*/ 1 h 222"/>
                <a:gd name="T78" fmla="*/ 0 w 153"/>
                <a:gd name="T79" fmla="*/ 1 h 222"/>
                <a:gd name="T80" fmla="*/ 0 w 153"/>
                <a:gd name="T81" fmla="*/ 1 h 222"/>
                <a:gd name="T82" fmla="*/ 0 w 153"/>
                <a:gd name="T83" fmla="*/ 1 h 2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3"/>
                <a:gd name="T127" fmla="*/ 0 h 222"/>
                <a:gd name="T128" fmla="*/ 153 w 153"/>
                <a:gd name="T129" fmla="*/ 222 h 22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3" h="222">
                  <a:moveTo>
                    <a:pt x="0" y="2"/>
                  </a:moveTo>
                  <a:lnTo>
                    <a:pt x="16" y="4"/>
                  </a:lnTo>
                  <a:lnTo>
                    <a:pt x="31" y="6"/>
                  </a:lnTo>
                  <a:lnTo>
                    <a:pt x="46" y="9"/>
                  </a:lnTo>
                  <a:lnTo>
                    <a:pt x="61" y="15"/>
                  </a:lnTo>
                  <a:lnTo>
                    <a:pt x="74" y="21"/>
                  </a:lnTo>
                  <a:lnTo>
                    <a:pt x="87" y="31"/>
                  </a:lnTo>
                  <a:lnTo>
                    <a:pt x="99" y="41"/>
                  </a:lnTo>
                  <a:lnTo>
                    <a:pt x="110" y="54"/>
                  </a:lnTo>
                  <a:lnTo>
                    <a:pt x="121" y="74"/>
                  </a:lnTo>
                  <a:lnTo>
                    <a:pt x="130" y="93"/>
                  </a:lnTo>
                  <a:lnTo>
                    <a:pt x="132" y="113"/>
                  </a:lnTo>
                  <a:lnTo>
                    <a:pt x="129" y="136"/>
                  </a:lnTo>
                  <a:lnTo>
                    <a:pt x="121" y="158"/>
                  </a:lnTo>
                  <a:lnTo>
                    <a:pt x="110" y="179"/>
                  </a:lnTo>
                  <a:lnTo>
                    <a:pt x="97" y="198"/>
                  </a:lnTo>
                  <a:lnTo>
                    <a:pt x="82" y="216"/>
                  </a:lnTo>
                  <a:lnTo>
                    <a:pt x="80" y="220"/>
                  </a:lnTo>
                  <a:lnTo>
                    <a:pt x="82" y="222"/>
                  </a:lnTo>
                  <a:lnTo>
                    <a:pt x="84" y="222"/>
                  </a:lnTo>
                  <a:lnTo>
                    <a:pt x="87" y="220"/>
                  </a:lnTo>
                  <a:lnTo>
                    <a:pt x="102" y="204"/>
                  </a:lnTo>
                  <a:lnTo>
                    <a:pt x="117" y="187"/>
                  </a:lnTo>
                  <a:lnTo>
                    <a:pt x="130" y="169"/>
                  </a:lnTo>
                  <a:lnTo>
                    <a:pt x="142" y="148"/>
                  </a:lnTo>
                  <a:lnTo>
                    <a:pt x="149" y="128"/>
                  </a:lnTo>
                  <a:lnTo>
                    <a:pt x="153" y="105"/>
                  </a:lnTo>
                  <a:lnTo>
                    <a:pt x="151" y="84"/>
                  </a:lnTo>
                  <a:lnTo>
                    <a:pt x="145" y="60"/>
                  </a:lnTo>
                  <a:lnTo>
                    <a:pt x="134" y="39"/>
                  </a:lnTo>
                  <a:lnTo>
                    <a:pt x="119" y="23"/>
                  </a:lnTo>
                  <a:lnTo>
                    <a:pt x="102" y="13"/>
                  </a:lnTo>
                  <a:lnTo>
                    <a:pt x="84" y="6"/>
                  </a:lnTo>
                  <a:lnTo>
                    <a:pt x="63" y="2"/>
                  </a:lnTo>
                  <a:lnTo>
                    <a:pt x="43" y="0"/>
                  </a:lnTo>
                  <a:lnTo>
                    <a:pt x="2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20" name="Freeform 123"/>
            <p:cNvSpPr>
              <a:spLocks/>
            </p:cNvSpPr>
            <p:nvPr/>
          </p:nvSpPr>
          <p:spPr bwMode="auto">
            <a:xfrm>
              <a:off x="5294" y="3601"/>
              <a:ext cx="59" cy="189"/>
            </a:xfrm>
            <a:custGeom>
              <a:avLst/>
              <a:gdLst>
                <a:gd name="T0" fmla="*/ 0 w 118"/>
                <a:gd name="T1" fmla="*/ 95 h 378"/>
                <a:gd name="T2" fmla="*/ 9 w 118"/>
                <a:gd name="T3" fmla="*/ 85 h 378"/>
                <a:gd name="T4" fmla="*/ 17 w 118"/>
                <a:gd name="T5" fmla="*/ 74 h 378"/>
                <a:gd name="T6" fmla="*/ 23 w 118"/>
                <a:gd name="T7" fmla="*/ 63 h 378"/>
                <a:gd name="T8" fmla="*/ 27 w 118"/>
                <a:gd name="T9" fmla="*/ 51 h 378"/>
                <a:gd name="T10" fmla="*/ 29 w 118"/>
                <a:gd name="T11" fmla="*/ 40 h 378"/>
                <a:gd name="T12" fmla="*/ 30 w 118"/>
                <a:gd name="T13" fmla="*/ 27 h 378"/>
                <a:gd name="T14" fmla="*/ 28 w 118"/>
                <a:gd name="T15" fmla="*/ 14 h 378"/>
                <a:gd name="T16" fmla="*/ 24 w 118"/>
                <a:gd name="T17" fmla="*/ 1 h 378"/>
                <a:gd name="T18" fmla="*/ 23 w 118"/>
                <a:gd name="T19" fmla="*/ 0 h 378"/>
                <a:gd name="T20" fmla="*/ 22 w 118"/>
                <a:gd name="T21" fmla="*/ 1 h 378"/>
                <a:gd name="T22" fmla="*/ 21 w 118"/>
                <a:gd name="T23" fmla="*/ 3 h 378"/>
                <a:gd name="T24" fmla="*/ 20 w 118"/>
                <a:gd name="T25" fmla="*/ 4 h 378"/>
                <a:gd name="T26" fmla="*/ 22 w 118"/>
                <a:gd name="T27" fmla="*/ 17 h 378"/>
                <a:gd name="T28" fmla="*/ 22 w 118"/>
                <a:gd name="T29" fmla="*/ 28 h 378"/>
                <a:gd name="T30" fmla="*/ 22 w 118"/>
                <a:gd name="T31" fmla="*/ 41 h 378"/>
                <a:gd name="T32" fmla="*/ 20 w 118"/>
                <a:gd name="T33" fmla="*/ 51 h 378"/>
                <a:gd name="T34" fmla="*/ 17 w 118"/>
                <a:gd name="T35" fmla="*/ 63 h 378"/>
                <a:gd name="T36" fmla="*/ 13 w 118"/>
                <a:gd name="T37" fmla="*/ 74 h 378"/>
                <a:gd name="T38" fmla="*/ 7 w 118"/>
                <a:gd name="T39" fmla="*/ 85 h 378"/>
                <a:gd name="T40" fmla="*/ 0 w 118"/>
                <a:gd name="T41" fmla="*/ 95 h 378"/>
                <a:gd name="T42" fmla="*/ 0 w 118"/>
                <a:gd name="T43" fmla="*/ 95 h 378"/>
                <a:gd name="T44" fmla="*/ 0 w 118"/>
                <a:gd name="T45" fmla="*/ 95 h 378"/>
                <a:gd name="T46" fmla="*/ 0 w 118"/>
                <a:gd name="T47" fmla="*/ 95 h 378"/>
                <a:gd name="T48" fmla="*/ 0 w 118"/>
                <a:gd name="T49" fmla="*/ 95 h 378"/>
                <a:gd name="T50" fmla="*/ 0 w 118"/>
                <a:gd name="T51" fmla="*/ 95 h 3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378"/>
                <a:gd name="T80" fmla="*/ 118 w 118"/>
                <a:gd name="T81" fmla="*/ 378 h 3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378">
                  <a:moveTo>
                    <a:pt x="0" y="378"/>
                  </a:moveTo>
                  <a:lnTo>
                    <a:pt x="36" y="337"/>
                  </a:lnTo>
                  <a:lnTo>
                    <a:pt x="68" y="296"/>
                  </a:lnTo>
                  <a:lnTo>
                    <a:pt x="90" y="252"/>
                  </a:lnTo>
                  <a:lnTo>
                    <a:pt x="107" y="207"/>
                  </a:lnTo>
                  <a:lnTo>
                    <a:pt x="116" y="158"/>
                  </a:lnTo>
                  <a:lnTo>
                    <a:pt x="118" y="109"/>
                  </a:lnTo>
                  <a:lnTo>
                    <a:pt x="111" y="57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5" y="2"/>
                  </a:lnTo>
                  <a:lnTo>
                    <a:pt x="81" y="10"/>
                  </a:lnTo>
                  <a:lnTo>
                    <a:pt x="79" y="16"/>
                  </a:lnTo>
                  <a:lnTo>
                    <a:pt x="85" y="66"/>
                  </a:lnTo>
                  <a:lnTo>
                    <a:pt x="86" y="115"/>
                  </a:lnTo>
                  <a:lnTo>
                    <a:pt x="85" y="162"/>
                  </a:lnTo>
                  <a:lnTo>
                    <a:pt x="79" y="207"/>
                  </a:lnTo>
                  <a:lnTo>
                    <a:pt x="68" y="252"/>
                  </a:lnTo>
                  <a:lnTo>
                    <a:pt x="51" y="294"/>
                  </a:lnTo>
                  <a:lnTo>
                    <a:pt x="28" y="337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21" name="Freeform 124"/>
            <p:cNvSpPr>
              <a:spLocks/>
            </p:cNvSpPr>
            <p:nvPr/>
          </p:nvSpPr>
          <p:spPr bwMode="auto">
            <a:xfrm>
              <a:off x="5059" y="3557"/>
              <a:ext cx="186" cy="161"/>
            </a:xfrm>
            <a:custGeom>
              <a:avLst/>
              <a:gdLst>
                <a:gd name="T0" fmla="*/ 75 w 372"/>
                <a:gd name="T1" fmla="*/ 1 h 322"/>
                <a:gd name="T2" fmla="*/ 56 w 372"/>
                <a:gd name="T3" fmla="*/ 0 h 322"/>
                <a:gd name="T4" fmla="*/ 38 w 372"/>
                <a:gd name="T5" fmla="*/ 1 h 322"/>
                <a:gd name="T6" fmla="*/ 21 w 372"/>
                <a:gd name="T7" fmla="*/ 5 h 322"/>
                <a:gd name="T8" fmla="*/ 8 w 372"/>
                <a:gd name="T9" fmla="*/ 15 h 322"/>
                <a:gd name="T10" fmla="*/ 2 w 372"/>
                <a:gd name="T11" fmla="*/ 28 h 322"/>
                <a:gd name="T12" fmla="*/ 0 w 372"/>
                <a:gd name="T13" fmla="*/ 42 h 322"/>
                <a:gd name="T14" fmla="*/ 2 w 372"/>
                <a:gd name="T15" fmla="*/ 56 h 322"/>
                <a:gd name="T16" fmla="*/ 7 w 372"/>
                <a:gd name="T17" fmla="*/ 70 h 322"/>
                <a:gd name="T18" fmla="*/ 19 w 372"/>
                <a:gd name="T19" fmla="*/ 78 h 322"/>
                <a:gd name="T20" fmla="*/ 31 w 372"/>
                <a:gd name="T21" fmla="*/ 81 h 322"/>
                <a:gd name="T22" fmla="*/ 47 w 372"/>
                <a:gd name="T23" fmla="*/ 79 h 322"/>
                <a:gd name="T24" fmla="*/ 60 w 372"/>
                <a:gd name="T25" fmla="*/ 73 h 322"/>
                <a:gd name="T26" fmla="*/ 74 w 372"/>
                <a:gd name="T27" fmla="*/ 60 h 322"/>
                <a:gd name="T28" fmla="*/ 85 w 372"/>
                <a:gd name="T29" fmla="*/ 44 h 322"/>
                <a:gd name="T30" fmla="*/ 92 w 372"/>
                <a:gd name="T31" fmla="*/ 27 h 322"/>
                <a:gd name="T32" fmla="*/ 93 w 372"/>
                <a:gd name="T33" fmla="*/ 19 h 322"/>
                <a:gd name="T34" fmla="*/ 91 w 372"/>
                <a:gd name="T35" fmla="*/ 20 h 322"/>
                <a:gd name="T36" fmla="*/ 88 w 372"/>
                <a:gd name="T37" fmla="*/ 28 h 322"/>
                <a:gd name="T38" fmla="*/ 81 w 372"/>
                <a:gd name="T39" fmla="*/ 41 h 322"/>
                <a:gd name="T40" fmla="*/ 72 w 372"/>
                <a:gd name="T41" fmla="*/ 53 h 322"/>
                <a:gd name="T42" fmla="*/ 62 w 372"/>
                <a:gd name="T43" fmla="*/ 65 h 322"/>
                <a:gd name="T44" fmla="*/ 49 w 372"/>
                <a:gd name="T45" fmla="*/ 74 h 322"/>
                <a:gd name="T46" fmla="*/ 35 w 372"/>
                <a:gd name="T47" fmla="*/ 76 h 322"/>
                <a:gd name="T48" fmla="*/ 21 w 372"/>
                <a:gd name="T49" fmla="*/ 73 h 322"/>
                <a:gd name="T50" fmla="*/ 10 w 372"/>
                <a:gd name="T51" fmla="*/ 63 h 322"/>
                <a:gd name="T52" fmla="*/ 3 w 372"/>
                <a:gd name="T53" fmla="*/ 48 h 322"/>
                <a:gd name="T54" fmla="*/ 3 w 372"/>
                <a:gd name="T55" fmla="*/ 33 h 322"/>
                <a:gd name="T56" fmla="*/ 10 w 372"/>
                <a:gd name="T57" fmla="*/ 19 h 322"/>
                <a:gd name="T58" fmla="*/ 21 w 372"/>
                <a:gd name="T59" fmla="*/ 9 h 322"/>
                <a:gd name="T60" fmla="*/ 35 w 372"/>
                <a:gd name="T61" fmla="*/ 4 h 322"/>
                <a:gd name="T62" fmla="*/ 48 w 372"/>
                <a:gd name="T63" fmla="*/ 3 h 322"/>
                <a:gd name="T64" fmla="*/ 62 w 372"/>
                <a:gd name="T65" fmla="*/ 1 h 322"/>
                <a:gd name="T66" fmla="*/ 76 w 372"/>
                <a:gd name="T67" fmla="*/ 2 h 322"/>
                <a:gd name="T68" fmla="*/ 83 w 372"/>
                <a:gd name="T69" fmla="*/ 2 h 322"/>
                <a:gd name="T70" fmla="*/ 84 w 372"/>
                <a:gd name="T71" fmla="*/ 2 h 322"/>
                <a:gd name="T72" fmla="*/ 84 w 372"/>
                <a:gd name="T73" fmla="*/ 2 h 3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2"/>
                <a:gd name="T112" fmla="*/ 0 h 322"/>
                <a:gd name="T113" fmla="*/ 372 w 372"/>
                <a:gd name="T114" fmla="*/ 322 h 3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2" h="322">
                  <a:moveTo>
                    <a:pt x="333" y="8"/>
                  </a:moveTo>
                  <a:lnTo>
                    <a:pt x="297" y="6"/>
                  </a:lnTo>
                  <a:lnTo>
                    <a:pt x="262" y="2"/>
                  </a:lnTo>
                  <a:lnTo>
                    <a:pt x="225" y="0"/>
                  </a:lnTo>
                  <a:lnTo>
                    <a:pt x="187" y="0"/>
                  </a:lnTo>
                  <a:lnTo>
                    <a:pt x="152" y="2"/>
                  </a:lnTo>
                  <a:lnTo>
                    <a:pt x="116" y="10"/>
                  </a:lnTo>
                  <a:lnTo>
                    <a:pt x="82" y="22"/>
                  </a:lnTo>
                  <a:lnTo>
                    <a:pt x="53" y="41"/>
                  </a:lnTo>
                  <a:lnTo>
                    <a:pt x="32" y="61"/>
                  </a:lnTo>
                  <a:lnTo>
                    <a:pt x="17" y="86"/>
                  </a:lnTo>
                  <a:lnTo>
                    <a:pt x="8" y="112"/>
                  </a:lnTo>
                  <a:lnTo>
                    <a:pt x="2" y="141"/>
                  </a:lnTo>
                  <a:lnTo>
                    <a:pt x="0" y="168"/>
                  </a:lnTo>
                  <a:lnTo>
                    <a:pt x="2" y="197"/>
                  </a:lnTo>
                  <a:lnTo>
                    <a:pt x="8" y="226"/>
                  </a:lnTo>
                  <a:lnTo>
                    <a:pt x="15" y="252"/>
                  </a:lnTo>
                  <a:lnTo>
                    <a:pt x="30" y="279"/>
                  </a:lnTo>
                  <a:lnTo>
                    <a:pt x="51" y="299"/>
                  </a:lnTo>
                  <a:lnTo>
                    <a:pt x="73" y="312"/>
                  </a:lnTo>
                  <a:lnTo>
                    <a:pt x="99" y="318"/>
                  </a:lnTo>
                  <a:lnTo>
                    <a:pt x="127" y="322"/>
                  </a:lnTo>
                  <a:lnTo>
                    <a:pt x="157" y="320"/>
                  </a:lnTo>
                  <a:lnTo>
                    <a:pt x="185" y="314"/>
                  </a:lnTo>
                  <a:lnTo>
                    <a:pt x="211" y="304"/>
                  </a:lnTo>
                  <a:lnTo>
                    <a:pt x="241" y="289"/>
                  </a:lnTo>
                  <a:lnTo>
                    <a:pt x="268" y="267"/>
                  </a:lnTo>
                  <a:lnTo>
                    <a:pt x="294" y="240"/>
                  </a:lnTo>
                  <a:lnTo>
                    <a:pt x="318" y="211"/>
                  </a:lnTo>
                  <a:lnTo>
                    <a:pt x="337" y="178"/>
                  </a:lnTo>
                  <a:lnTo>
                    <a:pt x="354" y="143"/>
                  </a:lnTo>
                  <a:lnTo>
                    <a:pt x="365" y="110"/>
                  </a:lnTo>
                  <a:lnTo>
                    <a:pt x="372" y="76"/>
                  </a:lnTo>
                  <a:lnTo>
                    <a:pt x="370" y="73"/>
                  </a:lnTo>
                  <a:lnTo>
                    <a:pt x="367" y="75"/>
                  </a:lnTo>
                  <a:lnTo>
                    <a:pt x="363" y="78"/>
                  </a:lnTo>
                  <a:lnTo>
                    <a:pt x="361" y="82"/>
                  </a:lnTo>
                  <a:lnTo>
                    <a:pt x="350" y="112"/>
                  </a:lnTo>
                  <a:lnTo>
                    <a:pt x="337" y="139"/>
                  </a:lnTo>
                  <a:lnTo>
                    <a:pt x="322" y="166"/>
                  </a:lnTo>
                  <a:lnTo>
                    <a:pt x="307" y="191"/>
                  </a:lnTo>
                  <a:lnTo>
                    <a:pt x="288" y="215"/>
                  </a:lnTo>
                  <a:lnTo>
                    <a:pt x="269" y="238"/>
                  </a:lnTo>
                  <a:lnTo>
                    <a:pt x="249" y="260"/>
                  </a:lnTo>
                  <a:lnTo>
                    <a:pt x="225" y="279"/>
                  </a:lnTo>
                  <a:lnTo>
                    <a:pt x="198" y="295"/>
                  </a:lnTo>
                  <a:lnTo>
                    <a:pt x="168" y="302"/>
                  </a:lnTo>
                  <a:lnTo>
                    <a:pt x="140" y="304"/>
                  </a:lnTo>
                  <a:lnTo>
                    <a:pt x="110" y="301"/>
                  </a:lnTo>
                  <a:lnTo>
                    <a:pt x="84" y="289"/>
                  </a:lnTo>
                  <a:lnTo>
                    <a:pt x="60" y="273"/>
                  </a:lnTo>
                  <a:lnTo>
                    <a:pt x="39" y="252"/>
                  </a:lnTo>
                  <a:lnTo>
                    <a:pt x="25" y="225"/>
                  </a:lnTo>
                  <a:lnTo>
                    <a:pt x="15" y="193"/>
                  </a:lnTo>
                  <a:lnTo>
                    <a:pt x="13" y="162"/>
                  </a:lnTo>
                  <a:lnTo>
                    <a:pt x="15" y="131"/>
                  </a:lnTo>
                  <a:lnTo>
                    <a:pt x="25" y="100"/>
                  </a:lnTo>
                  <a:lnTo>
                    <a:pt x="38" y="73"/>
                  </a:lnTo>
                  <a:lnTo>
                    <a:pt x="58" y="51"/>
                  </a:lnTo>
                  <a:lnTo>
                    <a:pt x="82" y="34"/>
                  </a:lnTo>
                  <a:lnTo>
                    <a:pt x="112" y="22"/>
                  </a:lnTo>
                  <a:lnTo>
                    <a:pt x="140" y="16"/>
                  </a:lnTo>
                  <a:lnTo>
                    <a:pt x="168" y="12"/>
                  </a:lnTo>
                  <a:lnTo>
                    <a:pt x="195" y="10"/>
                  </a:lnTo>
                  <a:lnTo>
                    <a:pt x="223" y="8"/>
                  </a:lnTo>
                  <a:lnTo>
                    <a:pt x="249" y="6"/>
                  </a:lnTo>
                  <a:lnTo>
                    <a:pt x="275" y="6"/>
                  </a:lnTo>
                  <a:lnTo>
                    <a:pt x="303" y="8"/>
                  </a:lnTo>
                  <a:lnTo>
                    <a:pt x="331" y="8"/>
                  </a:lnTo>
                  <a:lnTo>
                    <a:pt x="33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22" name="Freeform 125"/>
            <p:cNvSpPr>
              <a:spLocks/>
            </p:cNvSpPr>
            <p:nvPr/>
          </p:nvSpPr>
          <p:spPr bwMode="auto">
            <a:xfrm>
              <a:off x="5137" y="3597"/>
              <a:ext cx="79" cy="49"/>
            </a:xfrm>
            <a:custGeom>
              <a:avLst/>
              <a:gdLst>
                <a:gd name="T0" fmla="*/ 39 w 159"/>
                <a:gd name="T1" fmla="*/ 0 h 98"/>
                <a:gd name="T2" fmla="*/ 38 w 159"/>
                <a:gd name="T3" fmla="*/ 2 h 98"/>
                <a:gd name="T4" fmla="*/ 36 w 159"/>
                <a:gd name="T5" fmla="*/ 3 h 98"/>
                <a:gd name="T6" fmla="*/ 34 w 159"/>
                <a:gd name="T7" fmla="*/ 5 h 98"/>
                <a:gd name="T8" fmla="*/ 32 w 159"/>
                <a:gd name="T9" fmla="*/ 6 h 98"/>
                <a:gd name="T10" fmla="*/ 31 w 159"/>
                <a:gd name="T11" fmla="*/ 9 h 98"/>
                <a:gd name="T12" fmla="*/ 29 w 159"/>
                <a:gd name="T13" fmla="*/ 10 h 98"/>
                <a:gd name="T14" fmla="*/ 26 w 159"/>
                <a:gd name="T15" fmla="*/ 12 h 98"/>
                <a:gd name="T16" fmla="*/ 24 w 159"/>
                <a:gd name="T17" fmla="*/ 12 h 98"/>
                <a:gd name="T18" fmla="*/ 22 w 159"/>
                <a:gd name="T19" fmla="*/ 14 h 98"/>
                <a:gd name="T20" fmla="*/ 20 w 159"/>
                <a:gd name="T21" fmla="*/ 15 h 98"/>
                <a:gd name="T22" fmla="*/ 17 w 159"/>
                <a:gd name="T23" fmla="*/ 17 h 98"/>
                <a:gd name="T24" fmla="*/ 15 w 159"/>
                <a:gd name="T25" fmla="*/ 17 h 98"/>
                <a:gd name="T26" fmla="*/ 11 w 159"/>
                <a:gd name="T27" fmla="*/ 15 h 98"/>
                <a:gd name="T28" fmla="*/ 9 w 159"/>
                <a:gd name="T29" fmla="*/ 13 h 98"/>
                <a:gd name="T30" fmla="*/ 8 w 159"/>
                <a:gd name="T31" fmla="*/ 11 h 98"/>
                <a:gd name="T32" fmla="*/ 9 w 159"/>
                <a:gd name="T33" fmla="*/ 8 h 98"/>
                <a:gd name="T34" fmla="*/ 10 w 159"/>
                <a:gd name="T35" fmla="*/ 6 h 98"/>
                <a:gd name="T36" fmla="*/ 10 w 159"/>
                <a:gd name="T37" fmla="*/ 5 h 98"/>
                <a:gd name="T38" fmla="*/ 10 w 159"/>
                <a:gd name="T39" fmla="*/ 3 h 98"/>
                <a:gd name="T40" fmla="*/ 8 w 159"/>
                <a:gd name="T41" fmla="*/ 3 h 98"/>
                <a:gd name="T42" fmla="*/ 2 w 159"/>
                <a:gd name="T43" fmla="*/ 9 h 98"/>
                <a:gd name="T44" fmla="*/ 0 w 159"/>
                <a:gd name="T45" fmla="*/ 15 h 98"/>
                <a:gd name="T46" fmla="*/ 2 w 159"/>
                <a:gd name="T47" fmla="*/ 22 h 98"/>
                <a:gd name="T48" fmla="*/ 10 w 159"/>
                <a:gd name="T49" fmla="*/ 25 h 98"/>
                <a:gd name="T50" fmla="*/ 14 w 159"/>
                <a:gd name="T51" fmla="*/ 24 h 98"/>
                <a:gd name="T52" fmla="*/ 19 w 159"/>
                <a:gd name="T53" fmla="*/ 22 h 98"/>
                <a:gd name="T54" fmla="*/ 23 w 159"/>
                <a:gd name="T55" fmla="*/ 20 h 98"/>
                <a:gd name="T56" fmla="*/ 27 w 159"/>
                <a:gd name="T57" fmla="*/ 15 h 98"/>
                <a:gd name="T58" fmla="*/ 30 w 159"/>
                <a:gd name="T59" fmla="*/ 12 h 98"/>
                <a:gd name="T60" fmla="*/ 33 w 159"/>
                <a:gd name="T61" fmla="*/ 8 h 98"/>
                <a:gd name="T62" fmla="*/ 37 w 159"/>
                <a:gd name="T63" fmla="*/ 4 h 98"/>
                <a:gd name="T64" fmla="*/ 39 w 159"/>
                <a:gd name="T65" fmla="*/ 0 h 98"/>
                <a:gd name="T66" fmla="*/ 39 w 159"/>
                <a:gd name="T67" fmla="*/ 0 h 98"/>
                <a:gd name="T68" fmla="*/ 39 w 159"/>
                <a:gd name="T69" fmla="*/ 0 h 98"/>
                <a:gd name="T70" fmla="*/ 39 w 159"/>
                <a:gd name="T71" fmla="*/ 0 h 98"/>
                <a:gd name="T72" fmla="*/ 39 w 159"/>
                <a:gd name="T73" fmla="*/ 0 h 98"/>
                <a:gd name="T74" fmla="*/ 39 w 159"/>
                <a:gd name="T75" fmla="*/ 0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9"/>
                <a:gd name="T115" fmla="*/ 0 h 98"/>
                <a:gd name="T116" fmla="*/ 159 w 159"/>
                <a:gd name="T117" fmla="*/ 98 h 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9" h="98">
                  <a:moveTo>
                    <a:pt x="159" y="0"/>
                  </a:moveTo>
                  <a:lnTo>
                    <a:pt x="152" y="6"/>
                  </a:lnTo>
                  <a:lnTo>
                    <a:pt x="144" y="14"/>
                  </a:lnTo>
                  <a:lnTo>
                    <a:pt x="139" y="20"/>
                  </a:lnTo>
                  <a:lnTo>
                    <a:pt x="131" y="26"/>
                  </a:lnTo>
                  <a:lnTo>
                    <a:pt x="124" y="33"/>
                  </a:lnTo>
                  <a:lnTo>
                    <a:pt x="116" y="39"/>
                  </a:lnTo>
                  <a:lnTo>
                    <a:pt x="107" y="45"/>
                  </a:lnTo>
                  <a:lnTo>
                    <a:pt x="99" y="51"/>
                  </a:lnTo>
                  <a:lnTo>
                    <a:pt x="90" y="57"/>
                  </a:lnTo>
                  <a:lnTo>
                    <a:pt x="81" y="63"/>
                  </a:lnTo>
                  <a:lnTo>
                    <a:pt x="71" y="65"/>
                  </a:lnTo>
                  <a:lnTo>
                    <a:pt x="60" y="67"/>
                  </a:lnTo>
                  <a:lnTo>
                    <a:pt x="47" y="63"/>
                  </a:lnTo>
                  <a:lnTo>
                    <a:pt x="38" y="55"/>
                  </a:lnTo>
                  <a:lnTo>
                    <a:pt x="34" y="43"/>
                  </a:lnTo>
                  <a:lnTo>
                    <a:pt x="38" y="32"/>
                  </a:lnTo>
                  <a:lnTo>
                    <a:pt x="40" y="26"/>
                  </a:lnTo>
                  <a:lnTo>
                    <a:pt x="41" y="18"/>
                  </a:lnTo>
                  <a:lnTo>
                    <a:pt x="40" y="14"/>
                  </a:lnTo>
                  <a:lnTo>
                    <a:pt x="32" y="14"/>
                  </a:lnTo>
                  <a:lnTo>
                    <a:pt x="8" y="35"/>
                  </a:lnTo>
                  <a:lnTo>
                    <a:pt x="0" y="63"/>
                  </a:lnTo>
                  <a:lnTo>
                    <a:pt x="10" y="86"/>
                  </a:lnTo>
                  <a:lnTo>
                    <a:pt x="40" y="98"/>
                  </a:lnTo>
                  <a:lnTo>
                    <a:pt x="58" y="96"/>
                  </a:lnTo>
                  <a:lnTo>
                    <a:pt x="77" y="88"/>
                  </a:lnTo>
                  <a:lnTo>
                    <a:pt x="94" y="78"/>
                  </a:lnTo>
                  <a:lnTo>
                    <a:pt x="109" y="63"/>
                  </a:lnTo>
                  <a:lnTo>
                    <a:pt x="122" y="47"/>
                  </a:lnTo>
                  <a:lnTo>
                    <a:pt x="135" y="32"/>
                  </a:lnTo>
                  <a:lnTo>
                    <a:pt x="148" y="1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23" name="Freeform 126"/>
            <p:cNvSpPr>
              <a:spLocks/>
            </p:cNvSpPr>
            <p:nvPr/>
          </p:nvSpPr>
          <p:spPr bwMode="auto">
            <a:xfrm>
              <a:off x="5328" y="3597"/>
              <a:ext cx="121" cy="95"/>
            </a:xfrm>
            <a:custGeom>
              <a:avLst/>
              <a:gdLst>
                <a:gd name="T0" fmla="*/ 0 w 241"/>
                <a:gd name="T1" fmla="*/ 5 h 189"/>
                <a:gd name="T2" fmla="*/ 4 w 241"/>
                <a:gd name="T3" fmla="*/ 9 h 189"/>
                <a:gd name="T4" fmla="*/ 7 w 241"/>
                <a:gd name="T5" fmla="*/ 14 h 189"/>
                <a:gd name="T6" fmla="*/ 11 w 241"/>
                <a:gd name="T7" fmla="*/ 18 h 189"/>
                <a:gd name="T8" fmla="*/ 14 w 241"/>
                <a:gd name="T9" fmla="*/ 23 h 189"/>
                <a:gd name="T10" fmla="*/ 17 w 241"/>
                <a:gd name="T11" fmla="*/ 27 h 189"/>
                <a:gd name="T12" fmla="*/ 20 w 241"/>
                <a:gd name="T13" fmla="*/ 32 h 189"/>
                <a:gd name="T14" fmla="*/ 24 w 241"/>
                <a:gd name="T15" fmla="*/ 36 h 189"/>
                <a:gd name="T16" fmla="*/ 27 w 241"/>
                <a:gd name="T17" fmla="*/ 40 h 189"/>
                <a:gd name="T18" fmla="*/ 29 w 241"/>
                <a:gd name="T19" fmla="*/ 42 h 189"/>
                <a:gd name="T20" fmla="*/ 32 w 241"/>
                <a:gd name="T21" fmla="*/ 44 h 189"/>
                <a:gd name="T22" fmla="*/ 34 w 241"/>
                <a:gd name="T23" fmla="*/ 46 h 189"/>
                <a:gd name="T24" fmla="*/ 37 w 241"/>
                <a:gd name="T25" fmla="*/ 47 h 189"/>
                <a:gd name="T26" fmla="*/ 40 w 241"/>
                <a:gd name="T27" fmla="*/ 48 h 189"/>
                <a:gd name="T28" fmla="*/ 42 w 241"/>
                <a:gd name="T29" fmla="*/ 48 h 189"/>
                <a:gd name="T30" fmla="*/ 45 w 241"/>
                <a:gd name="T31" fmla="*/ 47 h 189"/>
                <a:gd name="T32" fmla="*/ 47 w 241"/>
                <a:gd name="T33" fmla="*/ 46 h 189"/>
                <a:gd name="T34" fmla="*/ 51 w 241"/>
                <a:gd name="T35" fmla="*/ 42 h 189"/>
                <a:gd name="T36" fmla="*/ 54 w 241"/>
                <a:gd name="T37" fmla="*/ 37 h 189"/>
                <a:gd name="T38" fmla="*/ 57 w 241"/>
                <a:gd name="T39" fmla="*/ 31 h 189"/>
                <a:gd name="T40" fmla="*/ 59 w 241"/>
                <a:gd name="T41" fmla="*/ 25 h 189"/>
                <a:gd name="T42" fmla="*/ 60 w 241"/>
                <a:gd name="T43" fmla="*/ 18 h 189"/>
                <a:gd name="T44" fmla="*/ 61 w 241"/>
                <a:gd name="T45" fmla="*/ 12 h 189"/>
                <a:gd name="T46" fmla="*/ 60 w 241"/>
                <a:gd name="T47" fmla="*/ 6 h 189"/>
                <a:gd name="T48" fmla="*/ 58 w 241"/>
                <a:gd name="T49" fmla="*/ 1 h 189"/>
                <a:gd name="T50" fmla="*/ 57 w 241"/>
                <a:gd name="T51" fmla="*/ 0 h 189"/>
                <a:gd name="T52" fmla="*/ 55 w 241"/>
                <a:gd name="T53" fmla="*/ 1 h 189"/>
                <a:gd name="T54" fmla="*/ 55 w 241"/>
                <a:gd name="T55" fmla="*/ 3 h 189"/>
                <a:gd name="T56" fmla="*/ 54 w 241"/>
                <a:gd name="T57" fmla="*/ 4 h 189"/>
                <a:gd name="T58" fmla="*/ 55 w 241"/>
                <a:gd name="T59" fmla="*/ 8 h 189"/>
                <a:gd name="T60" fmla="*/ 55 w 241"/>
                <a:gd name="T61" fmla="*/ 14 h 189"/>
                <a:gd name="T62" fmla="*/ 54 w 241"/>
                <a:gd name="T63" fmla="*/ 21 h 189"/>
                <a:gd name="T64" fmla="*/ 54 w 241"/>
                <a:gd name="T65" fmla="*/ 27 h 189"/>
                <a:gd name="T66" fmla="*/ 52 w 241"/>
                <a:gd name="T67" fmla="*/ 33 h 189"/>
                <a:gd name="T68" fmla="*/ 49 w 241"/>
                <a:gd name="T69" fmla="*/ 38 h 189"/>
                <a:gd name="T70" fmla="*/ 46 w 241"/>
                <a:gd name="T71" fmla="*/ 42 h 189"/>
                <a:gd name="T72" fmla="*/ 41 w 241"/>
                <a:gd name="T73" fmla="*/ 43 h 189"/>
                <a:gd name="T74" fmla="*/ 38 w 241"/>
                <a:gd name="T75" fmla="*/ 43 h 189"/>
                <a:gd name="T76" fmla="*/ 35 w 241"/>
                <a:gd name="T77" fmla="*/ 42 h 189"/>
                <a:gd name="T78" fmla="*/ 32 w 241"/>
                <a:gd name="T79" fmla="*/ 40 h 189"/>
                <a:gd name="T80" fmla="*/ 29 w 241"/>
                <a:gd name="T81" fmla="*/ 37 h 189"/>
                <a:gd name="T82" fmla="*/ 27 w 241"/>
                <a:gd name="T83" fmla="*/ 35 h 189"/>
                <a:gd name="T84" fmla="*/ 25 w 241"/>
                <a:gd name="T85" fmla="*/ 32 h 189"/>
                <a:gd name="T86" fmla="*/ 22 w 241"/>
                <a:gd name="T87" fmla="*/ 29 h 189"/>
                <a:gd name="T88" fmla="*/ 20 w 241"/>
                <a:gd name="T89" fmla="*/ 26 h 189"/>
                <a:gd name="T90" fmla="*/ 18 w 241"/>
                <a:gd name="T91" fmla="*/ 23 h 189"/>
                <a:gd name="T92" fmla="*/ 16 w 241"/>
                <a:gd name="T93" fmla="*/ 20 h 189"/>
                <a:gd name="T94" fmla="*/ 13 w 241"/>
                <a:gd name="T95" fmla="*/ 18 h 189"/>
                <a:gd name="T96" fmla="*/ 11 w 241"/>
                <a:gd name="T97" fmla="*/ 15 h 189"/>
                <a:gd name="T98" fmla="*/ 8 w 241"/>
                <a:gd name="T99" fmla="*/ 12 h 189"/>
                <a:gd name="T100" fmla="*/ 5 w 241"/>
                <a:gd name="T101" fmla="*/ 10 h 189"/>
                <a:gd name="T102" fmla="*/ 3 w 241"/>
                <a:gd name="T103" fmla="*/ 7 h 189"/>
                <a:gd name="T104" fmla="*/ 0 w 241"/>
                <a:gd name="T105" fmla="*/ 5 h 189"/>
                <a:gd name="T106" fmla="*/ 0 w 241"/>
                <a:gd name="T107" fmla="*/ 5 h 189"/>
                <a:gd name="T108" fmla="*/ 0 w 241"/>
                <a:gd name="T109" fmla="*/ 5 h 189"/>
                <a:gd name="T110" fmla="*/ 0 w 241"/>
                <a:gd name="T111" fmla="*/ 5 h 189"/>
                <a:gd name="T112" fmla="*/ 0 w 241"/>
                <a:gd name="T113" fmla="*/ 5 h 189"/>
                <a:gd name="T114" fmla="*/ 0 w 241"/>
                <a:gd name="T115" fmla="*/ 5 h 1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1"/>
                <a:gd name="T175" fmla="*/ 0 h 189"/>
                <a:gd name="T176" fmla="*/ 241 w 241"/>
                <a:gd name="T177" fmla="*/ 189 h 18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1" h="189">
                  <a:moveTo>
                    <a:pt x="0" y="18"/>
                  </a:moveTo>
                  <a:lnTo>
                    <a:pt x="13" y="35"/>
                  </a:lnTo>
                  <a:lnTo>
                    <a:pt x="28" y="53"/>
                  </a:lnTo>
                  <a:lnTo>
                    <a:pt x="41" y="72"/>
                  </a:lnTo>
                  <a:lnTo>
                    <a:pt x="54" y="90"/>
                  </a:lnTo>
                  <a:lnTo>
                    <a:pt x="67" y="108"/>
                  </a:lnTo>
                  <a:lnTo>
                    <a:pt x="80" y="125"/>
                  </a:lnTo>
                  <a:lnTo>
                    <a:pt x="93" y="143"/>
                  </a:lnTo>
                  <a:lnTo>
                    <a:pt x="108" y="160"/>
                  </a:lnTo>
                  <a:lnTo>
                    <a:pt x="115" y="168"/>
                  </a:lnTo>
                  <a:lnTo>
                    <a:pt x="125" y="176"/>
                  </a:lnTo>
                  <a:lnTo>
                    <a:pt x="134" y="182"/>
                  </a:lnTo>
                  <a:lnTo>
                    <a:pt x="145" y="185"/>
                  </a:lnTo>
                  <a:lnTo>
                    <a:pt x="157" y="189"/>
                  </a:lnTo>
                  <a:lnTo>
                    <a:pt x="166" y="189"/>
                  </a:lnTo>
                  <a:lnTo>
                    <a:pt x="177" y="187"/>
                  </a:lnTo>
                  <a:lnTo>
                    <a:pt x="187" y="182"/>
                  </a:lnTo>
                  <a:lnTo>
                    <a:pt x="201" y="166"/>
                  </a:lnTo>
                  <a:lnTo>
                    <a:pt x="215" y="146"/>
                  </a:lnTo>
                  <a:lnTo>
                    <a:pt x="226" y="123"/>
                  </a:lnTo>
                  <a:lnTo>
                    <a:pt x="233" y="98"/>
                  </a:lnTo>
                  <a:lnTo>
                    <a:pt x="239" y="72"/>
                  </a:lnTo>
                  <a:lnTo>
                    <a:pt x="241" y="47"/>
                  </a:lnTo>
                  <a:lnTo>
                    <a:pt x="237" y="22"/>
                  </a:lnTo>
                  <a:lnTo>
                    <a:pt x="230" y="2"/>
                  </a:lnTo>
                  <a:lnTo>
                    <a:pt x="226" y="0"/>
                  </a:lnTo>
                  <a:lnTo>
                    <a:pt x="220" y="2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8" y="32"/>
                  </a:lnTo>
                  <a:lnTo>
                    <a:pt x="218" y="55"/>
                  </a:lnTo>
                  <a:lnTo>
                    <a:pt x="216" y="82"/>
                  </a:lnTo>
                  <a:lnTo>
                    <a:pt x="213" y="108"/>
                  </a:lnTo>
                  <a:lnTo>
                    <a:pt x="207" y="131"/>
                  </a:lnTo>
                  <a:lnTo>
                    <a:pt x="196" y="152"/>
                  </a:lnTo>
                  <a:lnTo>
                    <a:pt x="183" y="166"/>
                  </a:lnTo>
                  <a:lnTo>
                    <a:pt x="164" y="172"/>
                  </a:lnTo>
                  <a:lnTo>
                    <a:pt x="151" y="170"/>
                  </a:lnTo>
                  <a:lnTo>
                    <a:pt x="138" y="166"/>
                  </a:lnTo>
                  <a:lnTo>
                    <a:pt x="127" y="158"/>
                  </a:lnTo>
                  <a:lnTo>
                    <a:pt x="115" y="148"/>
                  </a:lnTo>
                  <a:lnTo>
                    <a:pt x="106" y="137"/>
                  </a:lnTo>
                  <a:lnTo>
                    <a:pt x="97" y="125"/>
                  </a:lnTo>
                  <a:lnTo>
                    <a:pt x="87" y="113"/>
                  </a:lnTo>
                  <a:lnTo>
                    <a:pt x="80" y="104"/>
                  </a:lnTo>
                  <a:lnTo>
                    <a:pt x="71" y="92"/>
                  </a:lnTo>
                  <a:lnTo>
                    <a:pt x="61" y="80"/>
                  </a:lnTo>
                  <a:lnTo>
                    <a:pt x="52" y="69"/>
                  </a:lnTo>
                  <a:lnTo>
                    <a:pt x="41" y="59"/>
                  </a:lnTo>
                  <a:lnTo>
                    <a:pt x="31" y="47"/>
                  </a:lnTo>
                  <a:lnTo>
                    <a:pt x="20" y="37"/>
                  </a:lnTo>
                  <a:lnTo>
                    <a:pt x="9" y="2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24" name="Freeform 127"/>
            <p:cNvSpPr>
              <a:spLocks/>
            </p:cNvSpPr>
            <p:nvPr/>
          </p:nvSpPr>
          <p:spPr bwMode="auto">
            <a:xfrm>
              <a:off x="5229" y="3561"/>
              <a:ext cx="25" cy="73"/>
            </a:xfrm>
            <a:custGeom>
              <a:avLst/>
              <a:gdLst>
                <a:gd name="T0" fmla="*/ 0 w 49"/>
                <a:gd name="T1" fmla="*/ 0 h 146"/>
                <a:gd name="T2" fmla="*/ 3 w 49"/>
                <a:gd name="T3" fmla="*/ 5 h 146"/>
                <a:gd name="T4" fmla="*/ 5 w 49"/>
                <a:gd name="T5" fmla="*/ 9 h 146"/>
                <a:gd name="T6" fmla="*/ 7 w 49"/>
                <a:gd name="T7" fmla="*/ 13 h 146"/>
                <a:gd name="T8" fmla="*/ 9 w 49"/>
                <a:gd name="T9" fmla="*/ 18 h 146"/>
                <a:gd name="T10" fmla="*/ 9 w 49"/>
                <a:gd name="T11" fmla="*/ 24 h 146"/>
                <a:gd name="T12" fmla="*/ 8 w 49"/>
                <a:gd name="T13" fmla="*/ 27 h 146"/>
                <a:gd name="T14" fmla="*/ 7 w 49"/>
                <a:gd name="T15" fmla="*/ 31 h 146"/>
                <a:gd name="T16" fmla="*/ 4 w 49"/>
                <a:gd name="T17" fmla="*/ 36 h 146"/>
                <a:gd name="T18" fmla="*/ 4 w 49"/>
                <a:gd name="T19" fmla="*/ 37 h 146"/>
                <a:gd name="T20" fmla="*/ 4 w 49"/>
                <a:gd name="T21" fmla="*/ 37 h 146"/>
                <a:gd name="T22" fmla="*/ 5 w 49"/>
                <a:gd name="T23" fmla="*/ 37 h 146"/>
                <a:gd name="T24" fmla="*/ 5 w 49"/>
                <a:gd name="T25" fmla="*/ 36 h 146"/>
                <a:gd name="T26" fmla="*/ 7 w 49"/>
                <a:gd name="T27" fmla="*/ 33 h 146"/>
                <a:gd name="T28" fmla="*/ 10 w 49"/>
                <a:gd name="T29" fmla="*/ 29 h 146"/>
                <a:gd name="T30" fmla="*/ 12 w 49"/>
                <a:gd name="T31" fmla="*/ 26 h 146"/>
                <a:gd name="T32" fmla="*/ 13 w 49"/>
                <a:gd name="T33" fmla="*/ 22 h 146"/>
                <a:gd name="T34" fmla="*/ 12 w 49"/>
                <a:gd name="T35" fmla="*/ 19 h 146"/>
                <a:gd name="T36" fmla="*/ 11 w 49"/>
                <a:gd name="T37" fmla="*/ 17 h 146"/>
                <a:gd name="T38" fmla="*/ 9 w 49"/>
                <a:gd name="T39" fmla="*/ 13 h 146"/>
                <a:gd name="T40" fmla="*/ 8 w 49"/>
                <a:gd name="T41" fmla="*/ 10 h 146"/>
                <a:gd name="T42" fmla="*/ 6 w 49"/>
                <a:gd name="T43" fmla="*/ 7 h 146"/>
                <a:gd name="T44" fmla="*/ 4 w 49"/>
                <a:gd name="T45" fmla="*/ 5 h 146"/>
                <a:gd name="T46" fmla="*/ 2 w 49"/>
                <a:gd name="T47" fmla="*/ 2 h 146"/>
                <a:gd name="T48" fmla="*/ 0 w 49"/>
                <a:gd name="T49" fmla="*/ 0 h 146"/>
                <a:gd name="T50" fmla="*/ 0 w 49"/>
                <a:gd name="T51" fmla="*/ 0 h 146"/>
                <a:gd name="T52" fmla="*/ 0 w 49"/>
                <a:gd name="T53" fmla="*/ 0 h 146"/>
                <a:gd name="T54" fmla="*/ 0 w 49"/>
                <a:gd name="T55" fmla="*/ 0 h 146"/>
                <a:gd name="T56" fmla="*/ 0 w 49"/>
                <a:gd name="T57" fmla="*/ 0 h 146"/>
                <a:gd name="T58" fmla="*/ 0 w 49"/>
                <a:gd name="T59" fmla="*/ 0 h 1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"/>
                <a:gd name="T91" fmla="*/ 0 h 146"/>
                <a:gd name="T92" fmla="*/ 49 w 49"/>
                <a:gd name="T93" fmla="*/ 146 h 1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" h="146">
                  <a:moveTo>
                    <a:pt x="0" y="0"/>
                  </a:moveTo>
                  <a:lnTo>
                    <a:pt x="10" y="18"/>
                  </a:lnTo>
                  <a:lnTo>
                    <a:pt x="19" y="37"/>
                  </a:lnTo>
                  <a:lnTo>
                    <a:pt x="27" y="55"/>
                  </a:lnTo>
                  <a:lnTo>
                    <a:pt x="34" y="74"/>
                  </a:lnTo>
                  <a:lnTo>
                    <a:pt x="36" y="96"/>
                  </a:lnTo>
                  <a:lnTo>
                    <a:pt x="32" y="111"/>
                  </a:lnTo>
                  <a:lnTo>
                    <a:pt x="25" y="127"/>
                  </a:lnTo>
                  <a:lnTo>
                    <a:pt x="15" y="144"/>
                  </a:lnTo>
                  <a:lnTo>
                    <a:pt x="14" y="146"/>
                  </a:lnTo>
                  <a:lnTo>
                    <a:pt x="15" y="146"/>
                  </a:lnTo>
                  <a:lnTo>
                    <a:pt x="17" y="146"/>
                  </a:lnTo>
                  <a:lnTo>
                    <a:pt x="19" y="144"/>
                  </a:lnTo>
                  <a:lnTo>
                    <a:pt x="28" y="131"/>
                  </a:lnTo>
                  <a:lnTo>
                    <a:pt x="38" y="117"/>
                  </a:lnTo>
                  <a:lnTo>
                    <a:pt x="45" y="104"/>
                  </a:lnTo>
                  <a:lnTo>
                    <a:pt x="49" y="88"/>
                  </a:lnTo>
                  <a:lnTo>
                    <a:pt x="47" y="76"/>
                  </a:lnTo>
                  <a:lnTo>
                    <a:pt x="42" y="65"/>
                  </a:lnTo>
                  <a:lnTo>
                    <a:pt x="36" y="53"/>
                  </a:lnTo>
                  <a:lnTo>
                    <a:pt x="30" y="43"/>
                  </a:lnTo>
                  <a:lnTo>
                    <a:pt x="23" y="31"/>
                  </a:lnTo>
                  <a:lnTo>
                    <a:pt x="15" y="22"/>
                  </a:lnTo>
                  <a:lnTo>
                    <a:pt x="8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25" name="Freeform 128"/>
            <p:cNvSpPr>
              <a:spLocks/>
            </p:cNvSpPr>
            <p:nvPr/>
          </p:nvSpPr>
          <p:spPr bwMode="auto">
            <a:xfrm>
              <a:off x="5238" y="3604"/>
              <a:ext cx="78" cy="42"/>
            </a:xfrm>
            <a:custGeom>
              <a:avLst/>
              <a:gdLst>
                <a:gd name="T0" fmla="*/ 0 w 157"/>
                <a:gd name="T1" fmla="*/ 5 h 84"/>
                <a:gd name="T2" fmla="*/ 1 w 157"/>
                <a:gd name="T3" fmla="*/ 10 h 84"/>
                <a:gd name="T4" fmla="*/ 2 w 157"/>
                <a:gd name="T5" fmla="*/ 12 h 84"/>
                <a:gd name="T6" fmla="*/ 4 w 157"/>
                <a:gd name="T7" fmla="*/ 15 h 84"/>
                <a:gd name="T8" fmla="*/ 7 w 157"/>
                <a:gd name="T9" fmla="*/ 17 h 84"/>
                <a:gd name="T10" fmla="*/ 10 w 157"/>
                <a:gd name="T11" fmla="*/ 19 h 84"/>
                <a:gd name="T12" fmla="*/ 13 w 157"/>
                <a:gd name="T13" fmla="*/ 20 h 84"/>
                <a:gd name="T14" fmla="*/ 16 w 157"/>
                <a:gd name="T15" fmla="*/ 21 h 84"/>
                <a:gd name="T16" fmla="*/ 20 w 157"/>
                <a:gd name="T17" fmla="*/ 21 h 84"/>
                <a:gd name="T18" fmla="*/ 24 w 157"/>
                <a:gd name="T19" fmla="*/ 21 h 84"/>
                <a:gd name="T20" fmla="*/ 27 w 157"/>
                <a:gd name="T21" fmla="*/ 20 h 84"/>
                <a:gd name="T22" fmla="*/ 30 w 157"/>
                <a:gd name="T23" fmla="*/ 18 h 84"/>
                <a:gd name="T24" fmla="*/ 32 w 157"/>
                <a:gd name="T25" fmla="*/ 15 h 84"/>
                <a:gd name="T26" fmla="*/ 34 w 157"/>
                <a:gd name="T27" fmla="*/ 13 h 84"/>
                <a:gd name="T28" fmla="*/ 36 w 157"/>
                <a:gd name="T29" fmla="*/ 10 h 84"/>
                <a:gd name="T30" fmla="*/ 38 w 157"/>
                <a:gd name="T31" fmla="*/ 6 h 84"/>
                <a:gd name="T32" fmla="*/ 39 w 157"/>
                <a:gd name="T33" fmla="*/ 3 h 84"/>
                <a:gd name="T34" fmla="*/ 39 w 157"/>
                <a:gd name="T35" fmla="*/ 1 h 84"/>
                <a:gd name="T36" fmla="*/ 38 w 157"/>
                <a:gd name="T37" fmla="*/ 0 h 84"/>
                <a:gd name="T38" fmla="*/ 36 w 157"/>
                <a:gd name="T39" fmla="*/ 0 h 84"/>
                <a:gd name="T40" fmla="*/ 35 w 157"/>
                <a:gd name="T41" fmla="*/ 1 h 84"/>
                <a:gd name="T42" fmla="*/ 31 w 157"/>
                <a:gd name="T43" fmla="*/ 5 h 84"/>
                <a:gd name="T44" fmla="*/ 27 w 157"/>
                <a:gd name="T45" fmla="*/ 9 h 84"/>
                <a:gd name="T46" fmla="*/ 23 w 157"/>
                <a:gd name="T47" fmla="*/ 11 h 84"/>
                <a:gd name="T48" fmla="*/ 17 w 157"/>
                <a:gd name="T49" fmla="*/ 13 h 84"/>
                <a:gd name="T50" fmla="*/ 12 w 157"/>
                <a:gd name="T51" fmla="*/ 14 h 84"/>
                <a:gd name="T52" fmla="*/ 7 w 157"/>
                <a:gd name="T53" fmla="*/ 13 h 84"/>
                <a:gd name="T54" fmla="*/ 3 w 157"/>
                <a:gd name="T55" fmla="*/ 11 h 84"/>
                <a:gd name="T56" fmla="*/ 0 w 157"/>
                <a:gd name="T57" fmla="*/ 5 h 84"/>
                <a:gd name="T58" fmla="*/ 0 w 157"/>
                <a:gd name="T59" fmla="*/ 5 h 84"/>
                <a:gd name="T60" fmla="*/ 0 w 157"/>
                <a:gd name="T61" fmla="*/ 5 h 84"/>
                <a:gd name="T62" fmla="*/ 0 w 157"/>
                <a:gd name="T63" fmla="*/ 5 h 84"/>
                <a:gd name="T64" fmla="*/ 0 w 157"/>
                <a:gd name="T65" fmla="*/ 5 h 84"/>
                <a:gd name="T66" fmla="*/ 0 w 157"/>
                <a:gd name="T67" fmla="*/ 5 h 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7"/>
                <a:gd name="T103" fmla="*/ 0 h 84"/>
                <a:gd name="T104" fmla="*/ 157 w 157"/>
                <a:gd name="T105" fmla="*/ 84 h 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7" h="84">
                  <a:moveTo>
                    <a:pt x="0" y="23"/>
                  </a:moveTo>
                  <a:lnTo>
                    <a:pt x="4" y="37"/>
                  </a:lnTo>
                  <a:lnTo>
                    <a:pt x="10" y="49"/>
                  </a:lnTo>
                  <a:lnTo>
                    <a:pt x="19" y="60"/>
                  </a:lnTo>
                  <a:lnTo>
                    <a:pt x="28" y="68"/>
                  </a:lnTo>
                  <a:lnTo>
                    <a:pt x="40" y="74"/>
                  </a:lnTo>
                  <a:lnTo>
                    <a:pt x="53" y="78"/>
                  </a:lnTo>
                  <a:lnTo>
                    <a:pt x="66" y="82"/>
                  </a:lnTo>
                  <a:lnTo>
                    <a:pt x="81" y="84"/>
                  </a:lnTo>
                  <a:lnTo>
                    <a:pt x="96" y="84"/>
                  </a:lnTo>
                  <a:lnTo>
                    <a:pt x="109" y="80"/>
                  </a:lnTo>
                  <a:lnTo>
                    <a:pt x="120" y="72"/>
                  </a:lnTo>
                  <a:lnTo>
                    <a:pt x="131" y="62"/>
                  </a:lnTo>
                  <a:lnTo>
                    <a:pt x="139" y="53"/>
                  </a:lnTo>
                  <a:lnTo>
                    <a:pt x="146" y="39"/>
                  </a:lnTo>
                  <a:lnTo>
                    <a:pt x="152" y="27"/>
                  </a:lnTo>
                  <a:lnTo>
                    <a:pt x="157" y="14"/>
                  </a:lnTo>
                  <a:lnTo>
                    <a:pt x="157" y="4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0" y="6"/>
                  </a:lnTo>
                  <a:lnTo>
                    <a:pt x="127" y="21"/>
                  </a:lnTo>
                  <a:lnTo>
                    <a:pt x="111" y="35"/>
                  </a:lnTo>
                  <a:lnTo>
                    <a:pt x="92" y="47"/>
                  </a:lnTo>
                  <a:lnTo>
                    <a:pt x="71" y="55"/>
                  </a:lnTo>
                  <a:lnTo>
                    <a:pt x="51" y="57"/>
                  </a:lnTo>
                  <a:lnTo>
                    <a:pt x="30" y="53"/>
                  </a:lnTo>
                  <a:lnTo>
                    <a:pt x="15" y="4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26" name="Freeform 129"/>
            <p:cNvSpPr>
              <a:spLocks/>
            </p:cNvSpPr>
            <p:nvPr/>
          </p:nvSpPr>
          <p:spPr bwMode="auto">
            <a:xfrm>
              <a:off x="5341" y="3609"/>
              <a:ext cx="57" cy="39"/>
            </a:xfrm>
            <a:custGeom>
              <a:avLst/>
              <a:gdLst>
                <a:gd name="T0" fmla="*/ 0 w 114"/>
                <a:gd name="T1" fmla="*/ 1 h 78"/>
                <a:gd name="T2" fmla="*/ 2 w 114"/>
                <a:gd name="T3" fmla="*/ 1 h 78"/>
                <a:gd name="T4" fmla="*/ 5 w 114"/>
                <a:gd name="T5" fmla="*/ 1 h 78"/>
                <a:gd name="T6" fmla="*/ 6 w 114"/>
                <a:gd name="T7" fmla="*/ 2 h 78"/>
                <a:gd name="T8" fmla="*/ 8 w 114"/>
                <a:gd name="T9" fmla="*/ 2 h 78"/>
                <a:gd name="T10" fmla="*/ 10 w 114"/>
                <a:gd name="T11" fmla="*/ 3 h 78"/>
                <a:gd name="T12" fmla="*/ 12 w 114"/>
                <a:gd name="T13" fmla="*/ 5 h 78"/>
                <a:gd name="T14" fmla="*/ 13 w 114"/>
                <a:gd name="T15" fmla="*/ 6 h 78"/>
                <a:gd name="T16" fmla="*/ 14 w 114"/>
                <a:gd name="T17" fmla="*/ 7 h 78"/>
                <a:gd name="T18" fmla="*/ 18 w 114"/>
                <a:gd name="T19" fmla="*/ 10 h 78"/>
                <a:gd name="T20" fmla="*/ 21 w 114"/>
                <a:gd name="T21" fmla="*/ 13 h 78"/>
                <a:gd name="T22" fmla="*/ 25 w 114"/>
                <a:gd name="T23" fmla="*/ 17 h 78"/>
                <a:gd name="T24" fmla="*/ 28 w 114"/>
                <a:gd name="T25" fmla="*/ 20 h 78"/>
                <a:gd name="T26" fmla="*/ 28 w 114"/>
                <a:gd name="T27" fmla="*/ 20 h 78"/>
                <a:gd name="T28" fmla="*/ 28 w 114"/>
                <a:gd name="T29" fmla="*/ 19 h 78"/>
                <a:gd name="T30" fmla="*/ 29 w 114"/>
                <a:gd name="T31" fmla="*/ 19 h 78"/>
                <a:gd name="T32" fmla="*/ 29 w 114"/>
                <a:gd name="T33" fmla="*/ 18 h 78"/>
                <a:gd name="T34" fmla="*/ 26 w 114"/>
                <a:gd name="T35" fmla="*/ 15 h 78"/>
                <a:gd name="T36" fmla="*/ 23 w 114"/>
                <a:gd name="T37" fmla="*/ 11 h 78"/>
                <a:gd name="T38" fmla="*/ 19 w 114"/>
                <a:gd name="T39" fmla="*/ 9 h 78"/>
                <a:gd name="T40" fmla="*/ 15 w 114"/>
                <a:gd name="T41" fmla="*/ 5 h 78"/>
                <a:gd name="T42" fmla="*/ 12 w 114"/>
                <a:gd name="T43" fmla="*/ 2 h 78"/>
                <a:gd name="T44" fmla="*/ 9 w 114"/>
                <a:gd name="T45" fmla="*/ 1 h 78"/>
                <a:gd name="T46" fmla="*/ 5 w 114"/>
                <a:gd name="T47" fmla="*/ 0 h 78"/>
                <a:gd name="T48" fmla="*/ 0 w 114"/>
                <a:gd name="T49" fmla="*/ 1 h 78"/>
                <a:gd name="T50" fmla="*/ 0 w 114"/>
                <a:gd name="T51" fmla="*/ 1 h 78"/>
                <a:gd name="T52" fmla="*/ 0 w 114"/>
                <a:gd name="T53" fmla="*/ 1 h 78"/>
                <a:gd name="T54" fmla="*/ 0 w 114"/>
                <a:gd name="T55" fmla="*/ 1 h 78"/>
                <a:gd name="T56" fmla="*/ 0 w 114"/>
                <a:gd name="T57" fmla="*/ 1 h 78"/>
                <a:gd name="T58" fmla="*/ 0 w 114"/>
                <a:gd name="T59" fmla="*/ 1 h 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78"/>
                <a:gd name="T92" fmla="*/ 114 w 114"/>
                <a:gd name="T93" fmla="*/ 78 h 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78">
                  <a:moveTo>
                    <a:pt x="0" y="4"/>
                  </a:moveTo>
                  <a:lnTo>
                    <a:pt x="7" y="4"/>
                  </a:lnTo>
                  <a:lnTo>
                    <a:pt x="17" y="4"/>
                  </a:lnTo>
                  <a:lnTo>
                    <a:pt x="24" y="8"/>
                  </a:lnTo>
                  <a:lnTo>
                    <a:pt x="32" y="11"/>
                  </a:lnTo>
                  <a:lnTo>
                    <a:pt x="37" y="15"/>
                  </a:lnTo>
                  <a:lnTo>
                    <a:pt x="45" y="21"/>
                  </a:lnTo>
                  <a:lnTo>
                    <a:pt x="52" y="25"/>
                  </a:lnTo>
                  <a:lnTo>
                    <a:pt x="58" y="31"/>
                  </a:lnTo>
                  <a:lnTo>
                    <a:pt x="71" y="43"/>
                  </a:lnTo>
                  <a:lnTo>
                    <a:pt x="84" y="54"/>
                  </a:lnTo>
                  <a:lnTo>
                    <a:pt x="97" y="66"/>
                  </a:lnTo>
                  <a:lnTo>
                    <a:pt x="110" y="78"/>
                  </a:lnTo>
                  <a:lnTo>
                    <a:pt x="112" y="76"/>
                  </a:lnTo>
                  <a:lnTo>
                    <a:pt x="114" y="74"/>
                  </a:lnTo>
                  <a:lnTo>
                    <a:pt x="114" y="72"/>
                  </a:lnTo>
                  <a:lnTo>
                    <a:pt x="103" y="60"/>
                  </a:lnTo>
                  <a:lnTo>
                    <a:pt x="91" y="47"/>
                  </a:lnTo>
                  <a:lnTo>
                    <a:pt x="76" y="35"/>
                  </a:lnTo>
                  <a:lnTo>
                    <a:pt x="63" y="21"/>
                  </a:lnTo>
                  <a:lnTo>
                    <a:pt x="48" y="11"/>
                  </a:lnTo>
                  <a:lnTo>
                    <a:pt x="33" y="4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27" name="Freeform 130"/>
            <p:cNvSpPr>
              <a:spLocks/>
            </p:cNvSpPr>
            <p:nvPr/>
          </p:nvSpPr>
          <p:spPr bwMode="auto">
            <a:xfrm>
              <a:off x="5209" y="3615"/>
              <a:ext cx="38" cy="173"/>
            </a:xfrm>
            <a:custGeom>
              <a:avLst/>
              <a:gdLst>
                <a:gd name="T0" fmla="*/ 18 w 77"/>
                <a:gd name="T1" fmla="*/ 0 h 347"/>
                <a:gd name="T2" fmla="*/ 12 w 77"/>
                <a:gd name="T3" fmla="*/ 10 h 347"/>
                <a:gd name="T4" fmla="*/ 8 w 77"/>
                <a:gd name="T5" fmla="*/ 20 h 347"/>
                <a:gd name="T6" fmla="*/ 4 w 77"/>
                <a:gd name="T7" fmla="*/ 30 h 347"/>
                <a:gd name="T8" fmla="*/ 2 w 77"/>
                <a:gd name="T9" fmla="*/ 41 h 347"/>
                <a:gd name="T10" fmla="*/ 0 w 77"/>
                <a:gd name="T11" fmla="*/ 51 h 347"/>
                <a:gd name="T12" fmla="*/ 0 w 77"/>
                <a:gd name="T13" fmla="*/ 63 h 347"/>
                <a:gd name="T14" fmla="*/ 1 w 77"/>
                <a:gd name="T15" fmla="*/ 74 h 347"/>
                <a:gd name="T16" fmla="*/ 3 w 77"/>
                <a:gd name="T17" fmla="*/ 86 h 347"/>
                <a:gd name="T18" fmla="*/ 3 w 77"/>
                <a:gd name="T19" fmla="*/ 86 h 347"/>
                <a:gd name="T20" fmla="*/ 3 w 77"/>
                <a:gd name="T21" fmla="*/ 86 h 347"/>
                <a:gd name="T22" fmla="*/ 4 w 77"/>
                <a:gd name="T23" fmla="*/ 85 h 347"/>
                <a:gd name="T24" fmla="*/ 4 w 77"/>
                <a:gd name="T25" fmla="*/ 84 h 347"/>
                <a:gd name="T26" fmla="*/ 3 w 77"/>
                <a:gd name="T27" fmla="*/ 74 h 347"/>
                <a:gd name="T28" fmla="*/ 3 w 77"/>
                <a:gd name="T29" fmla="*/ 63 h 347"/>
                <a:gd name="T30" fmla="*/ 2 w 77"/>
                <a:gd name="T31" fmla="*/ 53 h 347"/>
                <a:gd name="T32" fmla="*/ 3 w 77"/>
                <a:gd name="T33" fmla="*/ 42 h 347"/>
                <a:gd name="T34" fmla="*/ 3 w 77"/>
                <a:gd name="T35" fmla="*/ 36 h 347"/>
                <a:gd name="T36" fmla="*/ 4 w 77"/>
                <a:gd name="T37" fmla="*/ 31 h 347"/>
                <a:gd name="T38" fmla="*/ 6 w 77"/>
                <a:gd name="T39" fmla="*/ 26 h 347"/>
                <a:gd name="T40" fmla="*/ 8 w 77"/>
                <a:gd name="T41" fmla="*/ 20 h 347"/>
                <a:gd name="T42" fmla="*/ 10 w 77"/>
                <a:gd name="T43" fmla="*/ 15 h 347"/>
                <a:gd name="T44" fmla="*/ 13 w 77"/>
                <a:gd name="T45" fmla="*/ 9 h 347"/>
                <a:gd name="T46" fmla="*/ 16 w 77"/>
                <a:gd name="T47" fmla="*/ 5 h 347"/>
                <a:gd name="T48" fmla="*/ 19 w 77"/>
                <a:gd name="T49" fmla="*/ 0 h 347"/>
                <a:gd name="T50" fmla="*/ 19 w 77"/>
                <a:gd name="T51" fmla="*/ 0 h 347"/>
                <a:gd name="T52" fmla="*/ 19 w 77"/>
                <a:gd name="T53" fmla="*/ 0 h 347"/>
                <a:gd name="T54" fmla="*/ 19 w 77"/>
                <a:gd name="T55" fmla="*/ 0 h 347"/>
                <a:gd name="T56" fmla="*/ 18 w 77"/>
                <a:gd name="T57" fmla="*/ 0 h 347"/>
                <a:gd name="T58" fmla="*/ 18 w 77"/>
                <a:gd name="T59" fmla="*/ 0 h 34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347"/>
                <a:gd name="T92" fmla="*/ 77 w 77"/>
                <a:gd name="T93" fmla="*/ 347 h 34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347">
                  <a:moveTo>
                    <a:pt x="75" y="0"/>
                  </a:moveTo>
                  <a:lnTo>
                    <a:pt x="51" y="41"/>
                  </a:lnTo>
                  <a:lnTo>
                    <a:pt x="32" y="82"/>
                  </a:lnTo>
                  <a:lnTo>
                    <a:pt x="17" y="123"/>
                  </a:lnTo>
                  <a:lnTo>
                    <a:pt x="8" y="164"/>
                  </a:lnTo>
                  <a:lnTo>
                    <a:pt x="2" y="207"/>
                  </a:lnTo>
                  <a:lnTo>
                    <a:pt x="0" y="252"/>
                  </a:lnTo>
                  <a:lnTo>
                    <a:pt x="4" y="297"/>
                  </a:lnTo>
                  <a:lnTo>
                    <a:pt x="12" y="345"/>
                  </a:lnTo>
                  <a:lnTo>
                    <a:pt x="13" y="347"/>
                  </a:lnTo>
                  <a:lnTo>
                    <a:pt x="15" y="345"/>
                  </a:lnTo>
                  <a:lnTo>
                    <a:pt x="19" y="343"/>
                  </a:lnTo>
                  <a:lnTo>
                    <a:pt x="19" y="339"/>
                  </a:lnTo>
                  <a:lnTo>
                    <a:pt x="15" y="297"/>
                  </a:lnTo>
                  <a:lnTo>
                    <a:pt x="12" y="254"/>
                  </a:lnTo>
                  <a:lnTo>
                    <a:pt x="10" y="213"/>
                  </a:lnTo>
                  <a:lnTo>
                    <a:pt x="12" y="170"/>
                  </a:lnTo>
                  <a:lnTo>
                    <a:pt x="15" y="147"/>
                  </a:lnTo>
                  <a:lnTo>
                    <a:pt x="19" y="125"/>
                  </a:lnTo>
                  <a:lnTo>
                    <a:pt x="26" y="104"/>
                  </a:lnTo>
                  <a:lnTo>
                    <a:pt x="34" y="82"/>
                  </a:lnTo>
                  <a:lnTo>
                    <a:pt x="43" y="61"/>
                  </a:lnTo>
                  <a:lnTo>
                    <a:pt x="55" y="39"/>
                  </a:lnTo>
                  <a:lnTo>
                    <a:pt x="66" y="20"/>
                  </a:lnTo>
                  <a:lnTo>
                    <a:pt x="77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28" name="Freeform 131"/>
            <p:cNvSpPr>
              <a:spLocks/>
            </p:cNvSpPr>
            <p:nvPr/>
          </p:nvSpPr>
          <p:spPr bwMode="auto">
            <a:xfrm>
              <a:off x="5114" y="3696"/>
              <a:ext cx="93" cy="102"/>
            </a:xfrm>
            <a:custGeom>
              <a:avLst/>
              <a:gdLst>
                <a:gd name="T0" fmla="*/ 23 w 186"/>
                <a:gd name="T1" fmla="*/ 0 h 205"/>
                <a:gd name="T2" fmla="*/ 21 w 186"/>
                <a:gd name="T3" fmla="*/ 3 h 205"/>
                <a:gd name="T4" fmla="*/ 18 w 186"/>
                <a:gd name="T5" fmla="*/ 6 h 205"/>
                <a:gd name="T6" fmla="*/ 15 w 186"/>
                <a:gd name="T7" fmla="*/ 9 h 205"/>
                <a:gd name="T8" fmla="*/ 12 w 186"/>
                <a:gd name="T9" fmla="*/ 12 h 205"/>
                <a:gd name="T10" fmla="*/ 11 w 186"/>
                <a:gd name="T11" fmla="*/ 15 h 205"/>
                <a:gd name="T12" fmla="*/ 8 w 186"/>
                <a:gd name="T13" fmla="*/ 18 h 205"/>
                <a:gd name="T14" fmla="*/ 6 w 186"/>
                <a:gd name="T15" fmla="*/ 21 h 205"/>
                <a:gd name="T16" fmla="*/ 3 w 186"/>
                <a:gd name="T17" fmla="*/ 24 h 205"/>
                <a:gd name="T18" fmla="*/ 1 w 186"/>
                <a:gd name="T19" fmla="*/ 27 h 205"/>
                <a:gd name="T20" fmla="*/ 0 w 186"/>
                <a:gd name="T21" fmla="*/ 31 h 205"/>
                <a:gd name="T22" fmla="*/ 0 w 186"/>
                <a:gd name="T23" fmla="*/ 35 h 205"/>
                <a:gd name="T24" fmla="*/ 1 w 186"/>
                <a:gd name="T25" fmla="*/ 38 h 205"/>
                <a:gd name="T26" fmla="*/ 3 w 186"/>
                <a:gd name="T27" fmla="*/ 40 h 205"/>
                <a:gd name="T28" fmla="*/ 3 w 186"/>
                <a:gd name="T29" fmla="*/ 42 h 205"/>
                <a:gd name="T30" fmla="*/ 6 w 186"/>
                <a:gd name="T31" fmla="*/ 43 h 205"/>
                <a:gd name="T32" fmla="*/ 8 w 186"/>
                <a:gd name="T33" fmla="*/ 44 h 205"/>
                <a:gd name="T34" fmla="*/ 11 w 186"/>
                <a:gd name="T35" fmla="*/ 46 h 205"/>
                <a:gd name="T36" fmla="*/ 12 w 186"/>
                <a:gd name="T37" fmla="*/ 47 h 205"/>
                <a:gd name="T38" fmla="*/ 15 w 186"/>
                <a:gd name="T39" fmla="*/ 48 h 205"/>
                <a:gd name="T40" fmla="*/ 17 w 186"/>
                <a:gd name="T41" fmla="*/ 48 h 205"/>
                <a:gd name="T42" fmla="*/ 21 w 186"/>
                <a:gd name="T43" fmla="*/ 49 h 205"/>
                <a:gd name="T44" fmla="*/ 24 w 186"/>
                <a:gd name="T45" fmla="*/ 50 h 205"/>
                <a:gd name="T46" fmla="*/ 28 w 186"/>
                <a:gd name="T47" fmla="*/ 50 h 205"/>
                <a:gd name="T48" fmla="*/ 31 w 186"/>
                <a:gd name="T49" fmla="*/ 51 h 205"/>
                <a:gd name="T50" fmla="*/ 35 w 186"/>
                <a:gd name="T51" fmla="*/ 50 h 205"/>
                <a:gd name="T52" fmla="*/ 38 w 186"/>
                <a:gd name="T53" fmla="*/ 50 h 205"/>
                <a:gd name="T54" fmla="*/ 41 w 186"/>
                <a:gd name="T55" fmla="*/ 48 h 205"/>
                <a:gd name="T56" fmla="*/ 44 w 186"/>
                <a:gd name="T57" fmla="*/ 45 h 205"/>
                <a:gd name="T58" fmla="*/ 46 w 186"/>
                <a:gd name="T59" fmla="*/ 44 h 205"/>
                <a:gd name="T60" fmla="*/ 47 w 186"/>
                <a:gd name="T61" fmla="*/ 41 h 205"/>
                <a:gd name="T62" fmla="*/ 47 w 186"/>
                <a:gd name="T63" fmla="*/ 39 h 205"/>
                <a:gd name="T64" fmla="*/ 44 w 186"/>
                <a:gd name="T65" fmla="*/ 38 h 205"/>
                <a:gd name="T66" fmla="*/ 42 w 186"/>
                <a:gd name="T67" fmla="*/ 38 h 205"/>
                <a:gd name="T68" fmla="*/ 39 w 186"/>
                <a:gd name="T69" fmla="*/ 38 h 205"/>
                <a:gd name="T70" fmla="*/ 36 w 186"/>
                <a:gd name="T71" fmla="*/ 39 h 205"/>
                <a:gd name="T72" fmla="*/ 34 w 186"/>
                <a:gd name="T73" fmla="*/ 40 h 205"/>
                <a:gd name="T74" fmla="*/ 31 w 186"/>
                <a:gd name="T75" fmla="*/ 40 h 205"/>
                <a:gd name="T76" fmla="*/ 28 w 186"/>
                <a:gd name="T77" fmla="*/ 41 h 205"/>
                <a:gd name="T78" fmla="*/ 26 w 186"/>
                <a:gd name="T79" fmla="*/ 41 h 205"/>
                <a:gd name="T80" fmla="*/ 23 w 186"/>
                <a:gd name="T81" fmla="*/ 41 h 205"/>
                <a:gd name="T82" fmla="*/ 22 w 186"/>
                <a:gd name="T83" fmla="*/ 41 h 205"/>
                <a:gd name="T84" fmla="*/ 19 w 186"/>
                <a:gd name="T85" fmla="*/ 41 h 205"/>
                <a:gd name="T86" fmla="*/ 17 w 186"/>
                <a:gd name="T87" fmla="*/ 41 h 205"/>
                <a:gd name="T88" fmla="*/ 14 w 186"/>
                <a:gd name="T89" fmla="*/ 41 h 205"/>
                <a:gd name="T90" fmla="*/ 12 w 186"/>
                <a:gd name="T91" fmla="*/ 40 h 205"/>
                <a:gd name="T92" fmla="*/ 11 w 186"/>
                <a:gd name="T93" fmla="*/ 39 h 205"/>
                <a:gd name="T94" fmla="*/ 9 w 186"/>
                <a:gd name="T95" fmla="*/ 38 h 205"/>
                <a:gd name="T96" fmla="*/ 6 w 186"/>
                <a:gd name="T97" fmla="*/ 37 h 205"/>
                <a:gd name="T98" fmla="*/ 3 w 186"/>
                <a:gd name="T99" fmla="*/ 34 h 205"/>
                <a:gd name="T100" fmla="*/ 3 w 186"/>
                <a:gd name="T101" fmla="*/ 29 h 205"/>
                <a:gd name="T102" fmla="*/ 6 w 186"/>
                <a:gd name="T103" fmla="*/ 24 h 205"/>
                <a:gd name="T104" fmla="*/ 9 w 186"/>
                <a:gd name="T105" fmla="*/ 18 h 205"/>
                <a:gd name="T106" fmla="*/ 12 w 186"/>
                <a:gd name="T107" fmla="*/ 12 h 205"/>
                <a:gd name="T108" fmla="*/ 17 w 186"/>
                <a:gd name="T109" fmla="*/ 7 h 205"/>
                <a:gd name="T110" fmla="*/ 21 w 186"/>
                <a:gd name="T111" fmla="*/ 3 h 205"/>
                <a:gd name="T112" fmla="*/ 23 w 186"/>
                <a:gd name="T113" fmla="*/ 0 h 205"/>
                <a:gd name="T114" fmla="*/ 23 w 186"/>
                <a:gd name="T115" fmla="*/ 0 h 205"/>
                <a:gd name="T116" fmla="*/ 23 w 186"/>
                <a:gd name="T117" fmla="*/ 0 h 205"/>
                <a:gd name="T118" fmla="*/ 23 w 186"/>
                <a:gd name="T119" fmla="*/ 0 h 205"/>
                <a:gd name="T120" fmla="*/ 23 w 186"/>
                <a:gd name="T121" fmla="*/ 0 h 205"/>
                <a:gd name="T122" fmla="*/ 23 w 186"/>
                <a:gd name="T123" fmla="*/ 0 h 2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6"/>
                <a:gd name="T187" fmla="*/ 0 h 205"/>
                <a:gd name="T188" fmla="*/ 186 w 186"/>
                <a:gd name="T189" fmla="*/ 205 h 2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6" h="205">
                  <a:moveTo>
                    <a:pt x="92" y="0"/>
                  </a:moveTo>
                  <a:lnTo>
                    <a:pt x="83" y="14"/>
                  </a:lnTo>
                  <a:lnTo>
                    <a:pt x="72" y="25"/>
                  </a:lnTo>
                  <a:lnTo>
                    <a:pt x="62" y="37"/>
                  </a:lnTo>
                  <a:lnTo>
                    <a:pt x="51" y="49"/>
                  </a:lnTo>
                  <a:lnTo>
                    <a:pt x="42" y="61"/>
                  </a:lnTo>
                  <a:lnTo>
                    <a:pt x="32" y="72"/>
                  </a:lnTo>
                  <a:lnTo>
                    <a:pt x="23" y="84"/>
                  </a:lnTo>
                  <a:lnTo>
                    <a:pt x="14" y="98"/>
                  </a:lnTo>
                  <a:lnTo>
                    <a:pt x="6" y="111"/>
                  </a:lnTo>
                  <a:lnTo>
                    <a:pt x="0" y="125"/>
                  </a:lnTo>
                  <a:lnTo>
                    <a:pt x="0" y="140"/>
                  </a:lnTo>
                  <a:lnTo>
                    <a:pt x="4" y="154"/>
                  </a:lnTo>
                  <a:lnTo>
                    <a:pt x="10" y="162"/>
                  </a:lnTo>
                  <a:lnTo>
                    <a:pt x="15" y="168"/>
                  </a:lnTo>
                  <a:lnTo>
                    <a:pt x="23" y="174"/>
                  </a:lnTo>
                  <a:lnTo>
                    <a:pt x="32" y="179"/>
                  </a:lnTo>
                  <a:lnTo>
                    <a:pt x="42" y="185"/>
                  </a:lnTo>
                  <a:lnTo>
                    <a:pt x="51" y="189"/>
                  </a:lnTo>
                  <a:lnTo>
                    <a:pt x="60" y="193"/>
                  </a:lnTo>
                  <a:lnTo>
                    <a:pt x="68" y="195"/>
                  </a:lnTo>
                  <a:lnTo>
                    <a:pt x="83" y="199"/>
                  </a:lnTo>
                  <a:lnTo>
                    <a:pt x="98" y="201"/>
                  </a:lnTo>
                  <a:lnTo>
                    <a:pt x="113" y="203"/>
                  </a:lnTo>
                  <a:lnTo>
                    <a:pt x="126" y="205"/>
                  </a:lnTo>
                  <a:lnTo>
                    <a:pt x="139" y="203"/>
                  </a:lnTo>
                  <a:lnTo>
                    <a:pt x="152" y="201"/>
                  </a:lnTo>
                  <a:lnTo>
                    <a:pt x="163" y="193"/>
                  </a:lnTo>
                  <a:lnTo>
                    <a:pt x="176" y="183"/>
                  </a:lnTo>
                  <a:lnTo>
                    <a:pt x="182" y="176"/>
                  </a:lnTo>
                  <a:lnTo>
                    <a:pt x="186" y="164"/>
                  </a:lnTo>
                  <a:lnTo>
                    <a:pt x="186" y="156"/>
                  </a:lnTo>
                  <a:lnTo>
                    <a:pt x="176" y="152"/>
                  </a:lnTo>
                  <a:lnTo>
                    <a:pt x="165" y="152"/>
                  </a:lnTo>
                  <a:lnTo>
                    <a:pt x="156" y="154"/>
                  </a:lnTo>
                  <a:lnTo>
                    <a:pt x="144" y="156"/>
                  </a:lnTo>
                  <a:lnTo>
                    <a:pt x="135" y="160"/>
                  </a:lnTo>
                  <a:lnTo>
                    <a:pt x="126" y="162"/>
                  </a:lnTo>
                  <a:lnTo>
                    <a:pt x="115" y="164"/>
                  </a:lnTo>
                  <a:lnTo>
                    <a:pt x="105" y="166"/>
                  </a:lnTo>
                  <a:lnTo>
                    <a:pt x="94" y="166"/>
                  </a:lnTo>
                  <a:lnTo>
                    <a:pt x="85" y="166"/>
                  </a:lnTo>
                  <a:lnTo>
                    <a:pt x="75" y="166"/>
                  </a:lnTo>
                  <a:lnTo>
                    <a:pt x="68" y="164"/>
                  </a:lnTo>
                  <a:lnTo>
                    <a:pt x="58" y="164"/>
                  </a:lnTo>
                  <a:lnTo>
                    <a:pt x="51" y="162"/>
                  </a:lnTo>
                  <a:lnTo>
                    <a:pt x="42" y="158"/>
                  </a:lnTo>
                  <a:lnTo>
                    <a:pt x="34" y="154"/>
                  </a:lnTo>
                  <a:lnTo>
                    <a:pt x="25" y="150"/>
                  </a:lnTo>
                  <a:lnTo>
                    <a:pt x="14" y="137"/>
                  </a:lnTo>
                  <a:lnTo>
                    <a:pt x="12" y="119"/>
                  </a:lnTo>
                  <a:lnTo>
                    <a:pt x="21" y="98"/>
                  </a:lnTo>
                  <a:lnTo>
                    <a:pt x="34" y="74"/>
                  </a:lnTo>
                  <a:lnTo>
                    <a:pt x="51" y="51"/>
                  </a:lnTo>
                  <a:lnTo>
                    <a:pt x="68" y="31"/>
                  </a:lnTo>
                  <a:lnTo>
                    <a:pt x="83" y="1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29" name="Freeform 132"/>
            <p:cNvSpPr>
              <a:spLocks/>
            </p:cNvSpPr>
            <p:nvPr/>
          </p:nvSpPr>
          <p:spPr bwMode="auto">
            <a:xfrm>
              <a:off x="5289" y="3556"/>
              <a:ext cx="42" cy="53"/>
            </a:xfrm>
            <a:custGeom>
              <a:avLst/>
              <a:gdLst>
                <a:gd name="T0" fmla="*/ 0 w 84"/>
                <a:gd name="T1" fmla="*/ 1 h 105"/>
                <a:gd name="T2" fmla="*/ 3 w 84"/>
                <a:gd name="T3" fmla="*/ 3 h 105"/>
                <a:gd name="T4" fmla="*/ 7 w 84"/>
                <a:gd name="T5" fmla="*/ 5 h 105"/>
                <a:gd name="T6" fmla="*/ 10 w 84"/>
                <a:gd name="T7" fmla="*/ 8 h 105"/>
                <a:gd name="T8" fmla="*/ 12 w 84"/>
                <a:gd name="T9" fmla="*/ 11 h 105"/>
                <a:gd name="T10" fmla="*/ 14 w 84"/>
                <a:gd name="T11" fmla="*/ 15 h 105"/>
                <a:gd name="T12" fmla="*/ 15 w 84"/>
                <a:gd name="T13" fmla="*/ 19 h 105"/>
                <a:gd name="T14" fmla="*/ 17 w 84"/>
                <a:gd name="T15" fmla="*/ 22 h 105"/>
                <a:gd name="T16" fmla="*/ 19 w 84"/>
                <a:gd name="T17" fmla="*/ 26 h 105"/>
                <a:gd name="T18" fmla="*/ 19 w 84"/>
                <a:gd name="T19" fmla="*/ 27 h 105"/>
                <a:gd name="T20" fmla="*/ 20 w 84"/>
                <a:gd name="T21" fmla="*/ 26 h 105"/>
                <a:gd name="T22" fmla="*/ 21 w 84"/>
                <a:gd name="T23" fmla="*/ 25 h 105"/>
                <a:gd name="T24" fmla="*/ 21 w 84"/>
                <a:gd name="T25" fmla="*/ 24 h 105"/>
                <a:gd name="T26" fmla="*/ 21 w 84"/>
                <a:gd name="T27" fmla="*/ 20 h 105"/>
                <a:gd name="T28" fmla="*/ 20 w 84"/>
                <a:gd name="T29" fmla="*/ 16 h 105"/>
                <a:gd name="T30" fmla="*/ 17 w 84"/>
                <a:gd name="T31" fmla="*/ 12 h 105"/>
                <a:gd name="T32" fmla="*/ 14 w 84"/>
                <a:gd name="T33" fmla="*/ 9 h 105"/>
                <a:gd name="T34" fmla="*/ 11 w 84"/>
                <a:gd name="T35" fmla="*/ 7 h 105"/>
                <a:gd name="T36" fmla="*/ 7 w 84"/>
                <a:gd name="T37" fmla="*/ 4 h 105"/>
                <a:gd name="T38" fmla="*/ 3 w 84"/>
                <a:gd name="T39" fmla="*/ 2 h 105"/>
                <a:gd name="T40" fmla="*/ 1 w 84"/>
                <a:gd name="T41" fmla="*/ 0 h 105"/>
                <a:gd name="T42" fmla="*/ 0 w 84"/>
                <a:gd name="T43" fmla="*/ 0 h 105"/>
                <a:gd name="T44" fmla="*/ 0 w 84"/>
                <a:gd name="T45" fmla="*/ 0 h 105"/>
                <a:gd name="T46" fmla="*/ 0 w 84"/>
                <a:gd name="T47" fmla="*/ 1 h 105"/>
                <a:gd name="T48" fmla="*/ 0 w 84"/>
                <a:gd name="T49" fmla="*/ 1 h 105"/>
                <a:gd name="T50" fmla="*/ 0 w 84"/>
                <a:gd name="T51" fmla="*/ 1 h 1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4"/>
                <a:gd name="T79" fmla="*/ 0 h 105"/>
                <a:gd name="T80" fmla="*/ 84 w 84"/>
                <a:gd name="T81" fmla="*/ 105 h 10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4" h="105">
                  <a:moveTo>
                    <a:pt x="0" y="1"/>
                  </a:moveTo>
                  <a:lnTo>
                    <a:pt x="15" y="9"/>
                  </a:lnTo>
                  <a:lnTo>
                    <a:pt x="28" y="19"/>
                  </a:lnTo>
                  <a:lnTo>
                    <a:pt x="39" y="31"/>
                  </a:lnTo>
                  <a:lnTo>
                    <a:pt x="51" y="44"/>
                  </a:lnTo>
                  <a:lnTo>
                    <a:pt x="58" y="58"/>
                  </a:lnTo>
                  <a:lnTo>
                    <a:pt x="62" y="74"/>
                  </a:lnTo>
                  <a:lnTo>
                    <a:pt x="67" y="87"/>
                  </a:lnTo>
                  <a:lnTo>
                    <a:pt x="73" y="103"/>
                  </a:lnTo>
                  <a:lnTo>
                    <a:pt x="75" y="105"/>
                  </a:lnTo>
                  <a:lnTo>
                    <a:pt x="79" y="103"/>
                  </a:lnTo>
                  <a:lnTo>
                    <a:pt x="82" y="99"/>
                  </a:lnTo>
                  <a:lnTo>
                    <a:pt x="84" y="95"/>
                  </a:lnTo>
                  <a:lnTo>
                    <a:pt x="82" y="79"/>
                  </a:lnTo>
                  <a:lnTo>
                    <a:pt x="77" y="64"/>
                  </a:lnTo>
                  <a:lnTo>
                    <a:pt x="67" y="48"/>
                  </a:lnTo>
                  <a:lnTo>
                    <a:pt x="56" y="35"/>
                  </a:lnTo>
                  <a:lnTo>
                    <a:pt x="43" y="25"/>
                  </a:lnTo>
                  <a:lnTo>
                    <a:pt x="30" y="13"/>
                  </a:lnTo>
                  <a:lnTo>
                    <a:pt x="15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30" name="Freeform 133"/>
            <p:cNvSpPr>
              <a:spLocks/>
            </p:cNvSpPr>
            <p:nvPr/>
          </p:nvSpPr>
          <p:spPr bwMode="auto">
            <a:xfrm>
              <a:off x="5405" y="3565"/>
              <a:ext cx="37" cy="39"/>
            </a:xfrm>
            <a:custGeom>
              <a:avLst/>
              <a:gdLst>
                <a:gd name="T0" fmla="*/ 0 w 75"/>
                <a:gd name="T1" fmla="*/ 1 h 78"/>
                <a:gd name="T2" fmla="*/ 2 w 75"/>
                <a:gd name="T3" fmla="*/ 2 h 78"/>
                <a:gd name="T4" fmla="*/ 5 w 75"/>
                <a:gd name="T5" fmla="*/ 5 h 78"/>
                <a:gd name="T6" fmla="*/ 7 w 75"/>
                <a:gd name="T7" fmla="*/ 6 h 78"/>
                <a:gd name="T8" fmla="*/ 9 w 75"/>
                <a:gd name="T9" fmla="*/ 10 h 78"/>
                <a:gd name="T10" fmla="*/ 10 w 75"/>
                <a:gd name="T11" fmla="*/ 10 h 78"/>
                <a:gd name="T12" fmla="*/ 11 w 75"/>
                <a:gd name="T13" fmla="*/ 11 h 78"/>
                <a:gd name="T14" fmla="*/ 12 w 75"/>
                <a:gd name="T15" fmla="*/ 12 h 78"/>
                <a:gd name="T16" fmla="*/ 13 w 75"/>
                <a:gd name="T17" fmla="*/ 14 h 78"/>
                <a:gd name="T18" fmla="*/ 14 w 75"/>
                <a:gd name="T19" fmla="*/ 15 h 78"/>
                <a:gd name="T20" fmla="*/ 15 w 75"/>
                <a:gd name="T21" fmla="*/ 17 h 78"/>
                <a:gd name="T22" fmla="*/ 15 w 75"/>
                <a:gd name="T23" fmla="*/ 18 h 78"/>
                <a:gd name="T24" fmla="*/ 16 w 75"/>
                <a:gd name="T25" fmla="*/ 19 h 78"/>
                <a:gd name="T26" fmla="*/ 17 w 75"/>
                <a:gd name="T27" fmla="*/ 20 h 78"/>
                <a:gd name="T28" fmla="*/ 18 w 75"/>
                <a:gd name="T29" fmla="*/ 19 h 78"/>
                <a:gd name="T30" fmla="*/ 18 w 75"/>
                <a:gd name="T31" fmla="*/ 19 h 78"/>
                <a:gd name="T32" fmla="*/ 18 w 75"/>
                <a:gd name="T33" fmla="*/ 18 h 78"/>
                <a:gd name="T34" fmla="*/ 18 w 75"/>
                <a:gd name="T35" fmla="*/ 14 h 78"/>
                <a:gd name="T36" fmla="*/ 16 w 75"/>
                <a:gd name="T37" fmla="*/ 12 h 78"/>
                <a:gd name="T38" fmla="*/ 14 w 75"/>
                <a:gd name="T39" fmla="*/ 10 h 78"/>
                <a:gd name="T40" fmla="*/ 12 w 75"/>
                <a:gd name="T41" fmla="*/ 9 h 78"/>
                <a:gd name="T42" fmla="*/ 9 w 75"/>
                <a:gd name="T43" fmla="*/ 6 h 78"/>
                <a:gd name="T44" fmla="*/ 6 w 75"/>
                <a:gd name="T45" fmla="*/ 4 h 78"/>
                <a:gd name="T46" fmla="*/ 3 w 75"/>
                <a:gd name="T47" fmla="*/ 2 h 78"/>
                <a:gd name="T48" fmla="*/ 0 w 75"/>
                <a:gd name="T49" fmla="*/ 0 h 78"/>
                <a:gd name="T50" fmla="*/ 0 w 75"/>
                <a:gd name="T51" fmla="*/ 0 h 78"/>
                <a:gd name="T52" fmla="*/ 0 w 75"/>
                <a:gd name="T53" fmla="*/ 0 h 78"/>
                <a:gd name="T54" fmla="*/ 0 w 75"/>
                <a:gd name="T55" fmla="*/ 1 h 78"/>
                <a:gd name="T56" fmla="*/ 0 w 75"/>
                <a:gd name="T57" fmla="*/ 1 h 78"/>
                <a:gd name="T58" fmla="*/ 0 w 75"/>
                <a:gd name="T59" fmla="*/ 1 h 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"/>
                <a:gd name="T91" fmla="*/ 0 h 78"/>
                <a:gd name="T92" fmla="*/ 75 w 75"/>
                <a:gd name="T93" fmla="*/ 78 h 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" h="78">
                  <a:moveTo>
                    <a:pt x="0" y="2"/>
                  </a:moveTo>
                  <a:lnTo>
                    <a:pt x="11" y="10"/>
                  </a:lnTo>
                  <a:lnTo>
                    <a:pt x="20" y="18"/>
                  </a:lnTo>
                  <a:lnTo>
                    <a:pt x="30" y="27"/>
                  </a:lnTo>
                  <a:lnTo>
                    <a:pt x="39" y="37"/>
                  </a:lnTo>
                  <a:lnTo>
                    <a:pt x="43" y="41"/>
                  </a:lnTo>
                  <a:lnTo>
                    <a:pt x="47" y="47"/>
                  </a:lnTo>
                  <a:lnTo>
                    <a:pt x="50" y="51"/>
                  </a:lnTo>
                  <a:lnTo>
                    <a:pt x="54" y="57"/>
                  </a:lnTo>
                  <a:lnTo>
                    <a:pt x="56" y="60"/>
                  </a:lnTo>
                  <a:lnTo>
                    <a:pt x="60" y="66"/>
                  </a:lnTo>
                  <a:lnTo>
                    <a:pt x="62" y="72"/>
                  </a:lnTo>
                  <a:lnTo>
                    <a:pt x="65" y="76"/>
                  </a:lnTo>
                  <a:lnTo>
                    <a:pt x="69" y="78"/>
                  </a:lnTo>
                  <a:lnTo>
                    <a:pt x="73" y="76"/>
                  </a:lnTo>
                  <a:lnTo>
                    <a:pt x="75" y="74"/>
                  </a:lnTo>
                  <a:lnTo>
                    <a:pt x="75" y="70"/>
                  </a:lnTo>
                  <a:lnTo>
                    <a:pt x="73" y="59"/>
                  </a:lnTo>
                  <a:lnTo>
                    <a:pt x="65" y="49"/>
                  </a:lnTo>
                  <a:lnTo>
                    <a:pt x="56" y="41"/>
                  </a:lnTo>
                  <a:lnTo>
                    <a:pt x="48" y="33"/>
                  </a:lnTo>
                  <a:lnTo>
                    <a:pt x="37" y="25"/>
                  </a:lnTo>
                  <a:lnTo>
                    <a:pt x="26" y="16"/>
                  </a:lnTo>
                  <a:lnTo>
                    <a:pt x="15" y="8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31" name="Freeform 134"/>
            <p:cNvSpPr>
              <a:spLocks/>
            </p:cNvSpPr>
            <p:nvPr/>
          </p:nvSpPr>
          <p:spPr bwMode="auto">
            <a:xfrm>
              <a:off x="4994" y="2795"/>
              <a:ext cx="134" cy="109"/>
            </a:xfrm>
            <a:custGeom>
              <a:avLst/>
              <a:gdLst>
                <a:gd name="T0" fmla="*/ 0 w 270"/>
                <a:gd name="T1" fmla="*/ 0 h 218"/>
                <a:gd name="T2" fmla="*/ 5 w 270"/>
                <a:gd name="T3" fmla="*/ 3 h 218"/>
                <a:gd name="T4" fmla="*/ 10 w 270"/>
                <a:gd name="T5" fmla="*/ 7 h 218"/>
                <a:gd name="T6" fmla="*/ 15 w 270"/>
                <a:gd name="T7" fmla="*/ 10 h 218"/>
                <a:gd name="T8" fmla="*/ 20 w 270"/>
                <a:gd name="T9" fmla="*/ 13 h 218"/>
                <a:gd name="T10" fmla="*/ 25 w 270"/>
                <a:gd name="T11" fmla="*/ 17 h 218"/>
                <a:gd name="T12" fmla="*/ 30 w 270"/>
                <a:gd name="T13" fmla="*/ 20 h 218"/>
                <a:gd name="T14" fmla="*/ 34 w 270"/>
                <a:gd name="T15" fmla="*/ 25 h 218"/>
                <a:gd name="T16" fmla="*/ 38 w 270"/>
                <a:gd name="T17" fmla="*/ 28 h 218"/>
                <a:gd name="T18" fmla="*/ 42 w 270"/>
                <a:gd name="T19" fmla="*/ 31 h 218"/>
                <a:gd name="T20" fmla="*/ 45 w 270"/>
                <a:gd name="T21" fmla="*/ 35 h 218"/>
                <a:gd name="T22" fmla="*/ 48 w 270"/>
                <a:gd name="T23" fmla="*/ 39 h 218"/>
                <a:gd name="T24" fmla="*/ 51 w 270"/>
                <a:gd name="T25" fmla="*/ 43 h 218"/>
                <a:gd name="T26" fmla="*/ 54 w 270"/>
                <a:gd name="T27" fmla="*/ 46 h 218"/>
                <a:gd name="T28" fmla="*/ 57 w 270"/>
                <a:gd name="T29" fmla="*/ 50 h 218"/>
                <a:gd name="T30" fmla="*/ 61 w 270"/>
                <a:gd name="T31" fmla="*/ 52 h 218"/>
                <a:gd name="T32" fmla="*/ 65 w 270"/>
                <a:gd name="T33" fmla="*/ 55 h 218"/>
                <a:gd name="T34" fmla="*/ 65 w 270"/>
                <a:gd name="T35" fmla="*/ 55 h 218"/>
                <a:gd name="T36" fmla="*/ 66 w 270"/>
                <a:gd name="T37" fmla="*/ 54 h 218"/>
                <a:gd name="T38" fmla="*/ 67 w 270"/>
                <a:gd name="T39" fmla="*/ 54 h 218"/>
                <a:gd name="T40" fmla="*/ 66 w 270"/>
                <a:gd name="T41" fmla="*/ 53 h 218"/>
                <a:gd name="T42" fmla="*/ 62 w 270"/>
                <a:gd name="T43" fmla="*/ 50 h 218"/>
                <a:gd name="T44" fmla="*/ 58 w 270"/>
                <a:gd name="T45" fmla="*/ 47 h 218"/>
                <a:gd name="T46" fmla="*/ 55 w 270"/>
                <a:gd name="T47" fmla="*/ 43 h 218"/>
                <a:gd name="T48" fmla="*/ 51 w 270"/>
                <a:gd name="T49" fmla="*/ 39 h 218"/>
                <a:gd name="T50" fmla="*/ 48 w 270"/>
                <a:gd name="T51" fmla="*/ 35 h 218"/>
                <a:gd name="T52" fmla="*/ 45 w 270"/>
                <a:gd name="T53" fmla="*/ 31 h 218"/>
                <a:gd name="T54" fmla="*/ 41 w 270"/>
                <a:gd name="T55" fmla="*/ 27 h 218"/>
                <a:gd name="T56" fmla="*/ 37 w 270"/>
                <a:gd name="T57" fmla="*/ 24 h 218"/>
                <a:gd name="T58" fmla="*/ 33 w 270"/>
                <a:gd name="T59" fmla="*/ 21 h 218"/>
                <a:gd name="T60" fmla="*/ 29 w 270"/>
                <a:gd name="T61" fmla="*/ 17 h 218"/>
                <a:gd name="T62" fmla="*/ 24 w 270"/>
                <a:gd name="T63" fmla="*/ 14 h 218"/>
                <a:gd name="T64" fmla="*/ 19 w 270"/>
                <a:gd name="T65" fmla="*/ 11 h 218"/>
                <a:gd name="T66" fmla="*/ 15 w 270"/>
                <a:gd name="T67" fmla="*/ 7 h 218"/>
                <a:gd name="T68" fmla="*/ 10 w 270"/>
                <a:gd name="T69" fmla="*/ 5 h 218"/>
                <a:gd name="T70" fmla="*/ 5 w 270"/>
                <a:gd name="T71" fmla="*/ 3 h 218"/>
                <a:gd name="T72" fmla="*/ 0 w 270"/>
                <a:gd name="T73" fmla="*/ 0 h 218"/>
                <a:gd name="T74" fmla="*/ 0 w 270"/>
                <a:gd name="T75" fmla="*/ 0 h 218"/>
                <a:gd name="T76" fmla="*/ 0 w 270"/>
                <a:gd name="T77" fmla="*/ 0 h 218"/>
                <a:gd name="T78" fmla="*/ 0 w 270"/>
                <a:gd name="T79" fmla="*/ 0 h 218"/>
                <a:gd name="T80" fmla="*/ 0 w 270"/>
                <a:gd name="T81" fmla="*/ 0 h 218"/>
                <a:gd name="T82" fmla="*/ 0 w 270"/>
                <a:gd name="T83" fmla="*/ 0 h 2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0"/>
                <a:gd name="T127" fmla="*/ 0 h 218"/>
                <a:gd name="T128" fmla="*/ 270 w 270"/>
                <a:gd name="T129" fmla="*/ 218 h 2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0" h="218">
                  <a:moveTo>
                    <a:pt x="0" y="0"/>
                  </a:moveTo>
                  <a:lnTo>
                    <a:pt x="21" y="11"/>
                  </a:lnTo>
                  <a:lnTo>
                    <a:pt x="41" y="25"/>
                  </a:lnTo>
                  <a:lnTo>
                    <a:pt x="62" y="37"/>
                  </a:lnTo>
                  <a:lnTo>
                    <a:pt x="83" y="50"/>
                  </a:lnTo>
                  <a:lnTo>
                    <a:pt x="101" y="66"/>
                  </a:lnTo>
                  <a:lnTo>
                    <a:pt x="120" y="80"/>
                  </a:lnTo>
                  <a:lnTo>
                    <a:pt x="139" y="97"/>
                  </a:lnTo>
                  <a:lnTo>
                    <a:pt x="156" y="113"/>
                  </a:lnTo>
                  <a:lnTo>
                    <a:pt x="169" y="126"/>
                  </a:lnTo>
                  <a:lnTo>
                    <a:pt x="182" y="140"/>
                  </a:lnTo>
                  <a:lnTo>
                    <a:pt x="193" y="156"/>
                  </a:lnTo>
                  <a:lnTo>
                    <a:pt x="206" y="169"/>
                  </a:lnTo>
                  <a:lnTo>
                    <a:pt x="217" y="183"/>
                  </a:lnTo>
                  <a:lnTo>
                    <a:pt x="230" y="197"/>
                  </a:lnTo>
                  <a:lnTo>
                    <a:pt x="245" y="208"/>
                  </a:lnTo>
                  <a:lnTo>
                    <a:pt x="262" y="218"/>
                  </a:lnTo>
                  <a:lnTo>
                    <a:pt x="264" y="218"/>
                  </a:lnTo>
                  <a:lnTo>
                    <a:pt x="268" y="216"/>
                  </a:lnTo>
                  <a:lnTo>
                    <a:pt x="270" y="214"/>
                  </a:lnTo>
                  <a:lnTo>
                    <a:pt x="268" y="212"/>
                  </a:lnTo>
                  <a:lnTo>
                    <a:pt x="251" y="199"/>
                  </a:lnTo>
                  <a:lnTo>
                    <a:pt x="236" y="185"/>
                  </a:lnTo>
                  <a:lnTo>
                    <a:pt x="223" y="171"/>
                  </a:lnTo>
                  <a:lnTo>
                    <a:pt x="208" y="156"/>
                  </a:lnTo>
                  <a:lnTo>
                    <a:pt x="195" y="140"/>
                  </a:lnTo>
                  <a:lnTo>
                    <a:pt x="182" y="124"/>
                  </a:lnTo>
                  <a:lnTo>
                    <a:pt x="167" y="109"/>
                  </a:lnTo>
                  <a:lnTo>
                    <a:pt x="152" y="95"/>
                  </a:lnTo>
                  <a:lnTo>
                    <a:pt x="135" y="82"/>
                  </a:lnTo>
                  <a:lnTo>
                    <a:pt x="116" y="68"/>
                  </a:lnTo>
                  <a:lnTo>
                    <a:pt x="98" y="54"/>
                  </a:lnTo>
                  <a:lnTo>
                    <a:pt x="79" y="43"/>
                  </a:lnTo>
                  <a:lnTo>
                    <a:pt x="60" y="31"/>
                  </a:lnTo>
                  <a:lnTo>
                    <a:pt x="40" y="19"/>
                  </a:lnTo>
                  <a:lnTo>
                    <a:pt x="2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32" name="Freeform 135"/>
            <p:cNvSpPr>
              <a:spLocks/>
            </p:cNvSpPr>
            <p:nvPr/>
          </p:nvSpPr>
          <p:spPr bwMode="auto">
            <a:xfrm>
              <a:off x="4769" y="3682"/>
              <a:ext cx="94" cy="133"/>
            </a:xfrm>
            <a:custGeom>
              <a:avLst/>
              <a:gdLst>
                <a:gd name="T0" fmla="*/ 0 w 187"/>
                <a:gd name="T1" fmla="*/ 0 h 267"/>
                <a:gd name="T2" fmla="*/ 3 w 187"/>
                <a:gd name="T3" fmla="*/ 10 h 267"/>
                <a:gd name="T4" fmla="*/ 6 w 187"/>
                <a:gd name="T5" fmla="*/ 20 h 267"/>
                <a:gd name="T6" fmla="*/ 10 w 187"/>
                <a:gd name="T7" fmla="*/ 30 h 267"/>
                <a:gd name="T8" fmla="*/ 15 w 187"/>
                <a:gd name="T9" fmla="*/ 39 h 267"/>
                <a:gd name="T10" fmla="*/ 21 w 187"/>
                <a:gd name="T11" fmla="*/ 47 h 267"/>
                <a:gd name="T12" fmla="*/ 28 w 187"/>
                <a:gd name="T13" fmla="*/ 55 h 267"/>
                <a:gd name="T14" fmla="*/ 36 w 187"/>
                <a:gd name="T15" fmla="*/ 61 h 267"/>
                <a:gd name="T16" fmla="*/ 45 w 187"/>
                <a:gd name="T17" fmla="*/ 66 h 267"/>
                <a:gd name="T18" fmla="*/ 46 w 187"/>
                <a:gd name="T19" fmla="*/ 66 h 267"/>
                <a:gd name="T20" fmla="*/ 47 w 187"/>
                <a:gd name="T21" fmla="*/ 65 h 267"/>
                <a:gd name="T22" fmla="*/ 47 w 187"/>
                <a:gd name="T23" fmla="*/ 64 h 267"/>
                <a:gd name="T24" fmla="*/ 47 w 187"/>
                <a:gd name="T25" fmla="*/ 63 h 267"/>
                <a:gd name="T26" fmla="*/ 39 w 187"/>
                <a:gd name="T27" fmla="*/ 57 h 267"/>
                <a:gd name="T28" fmla="*/ 31 w 187"/>
                <a:gd name="T29" fmla="*/ 50 h 267"/>
                <a:gd name="T30" fmla="*/ 24 w 187"/>
                <a:gd name="T31" fmla="*/ 43 h 267"/>
                <a:gd name="T32" fmla="*/ 18 w 187"/>
                <a:gd name="T33" fmla="*/ 36 h 267"/>
                <a:gd name="T34" fmla="*/ 12 w 187"/>
                <a:gd name="T35" fmla="*/ 28 h 267"/>
                <a:gd name="T36" fmla="*/ 8 w 187"/>
                <a:gd name="T37" fmla="*/ 19 h 267"/>
                <a:gd name="T38" fmla="*/ 4 w 187"/>
                <a:gd name="T39" fmla="*/ 10 h 267"/>
                <a:gd name="T40" fmla="*/ 1 w 187"/>
                <a:gd name="T41" fmla="*/ 0 h 267"/>
                <a:gd name="T42" fmla="*/ 1 w 187"/>
                <a:gd name="T43" fmla="*/ 0 h 267"/>
                <a:gd name="T44" fmla="*/ 1 w 187"/>
                <a:gd name="T45" fmla="*/ 0 h 267"/>
                <a:gd name="T46" fmla="*/ 0 w 187"/>
                <a:gd name="T47" fmla="*/ 0 h 267"/>
                <a:gd name="T48" fmla="*/ 0 w 187"/>
                <a:gd name="T49" fmla="*/ 0 h 267"/>
                <a:gd name="T50" fmla="*/ 0 w 187"/>
                <a:gd name="T51" fmla="*/ 0 h 2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7"/>
                <a:gd name="T79" fmla="*/ 0 h 267"/>
                <a:gd name="T80" fmla="*/ 187 w 187"/>
                <a:gd name="T81" fmla="*/ 267 h 2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7" h="267">
                  <a:moveTo>
                    <a:pt x="0" y="2"/>
                  </a:moveTo>
                  <a:lnTo>
                    <a:pt x="9" y="43"/>
                  </a:lnTo>
                  <a:lnTo>
                    <a:pt x="22" y="82"/>
                  </a:lnTo>
                  <a:lnTo>
                    <a:pt x="39" y="121"/>
                  </a:lnTo>
                  <a:lnTo>
                    <a:pt x="60" y="158"/>
                  </a:lnTo>
                  <a:lnTo>
                    <a:pt x="82" y="191"/>
                  </a:lnTo>
                  <a:lnTo>
                    <a:pt x="110" y="220"/>
                  </a:lnTo>
                  <a:lnTo>
                    <a:pt x="142" y="245"/>
                  </a:lnTo>
                  <a:lnTo>
                    <a:pt x="177" y="267"/>
                  </a:lnTo>
                  <a:lnTo>
                    <a:pt x="181" y="265"/>
                  </a:lnTo>
                  <a:lnTo>
                    <a:pt x="185" y="263"/>
                  </a:lnTo>
                  <a:lnTo>
                    <a:pt x="187" y="259"/>
                  </a:lnTo>
                  <a:lnTo>
                    <a:pt x="185" y="255"/>
                  </a:lnTo>
                  <a:lnTo>
                    <a:pt x="153" y="230"/>
                  </a:lnTo>
                  <a:lnTo>
                    <a:pt x="123" y="203"/>
                  </a:lnTo>
                  <a:lnTo>
                    <a:pt x="95" y="175"/>
                  </a:lnTo>
                  <a:lnTo>
                    <a:pt x="71" y="144"/>
                  </a:lnTo>
                  <a:lnTo>
                    <a:pt x="48" y="113"/>
                  </a:lnTo>
                  <a:lnTo>
                    <a:pt x="30" y="78"/>
                  </a:lnTo>
                  <a:lnTo>
                    <a:pt x="15" y="4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33" name="Freeform 136"/>
            <p:cNvSpPr>
              <a:spLocks/>
            </p:cNvSpPr>
            <p:nvPr/>
          </p:nvSpPr>
          <p:spPr bwMode="auto">
            <a:xfrm>
              <a:off x="4842" y="3799"/>
              <a:ext cx="179" cy="47"/>
            </a:xfrm>
            <a:custGeom>
              <a:avLst/>
              <a:gdLst>
                <a:gd name="T0" fmla="*/ 0 w 357"/>
                <a:gd name="T1" fmla="*/ 0 h 93"/>
                <a:gd name="T2" fmla="*/ 4 w 357"/>
                <a:gd name="T3" fmla="*/ 4 h 93"/>
                <a:gd name="T4" fmla="*/ 9 w 357"/>
                <a:gd name="T5" fmla="*/ 7 h 93"/>
                <a:gd name="T6" fmla="*/ 13 w 357"/>
                <a:gd name="T7" fmla="*/ 10 h 93"/>
                <a:gd name="T8" fmla="*/ 17 w 357"/>
                <a:gd name="T9" fmla="*/ 12 h 93"/>
                <a:gd name="T10" fmla="*/ 21 w 357"/>
                <a:gd name="T11" fmla="*/ 15 h 93"/>
                <a:gd name="T12" fmla="*/ 25 w 357"/>
                <a:gd name="T13" fmla="*/ 17 h 93"/>
                <a:gd name="T14" fmla="*/ 30 w 357"/>
                <a:gd name="T15" fmla="*/ 19 h 93"/>
                <a:gd name="T16" fmla="*/ 35 w 357"/>
                <a:gd name="T17" fmla="*/ 21 h 93"/>
                <a:gd name="T18" fmla="*/ 41 w 357"/>
                <a:gd name="T19" fmla="*/ 23 h 93"/>
                <a:gd name="T20" fmla="*/ 47 w 357"/>
                <a:gd name="T21" fmla="*/ 24 h 93"/>
                <a:gd name="T22" fmla="*/ 54 w 357"/>
                <a:gd name="T23" fmla="*/ 24 h 93"/>
                <a:gd name="T24" fmla="*/ 61 w 357"/>
                <a:gd name="T25" fmla="*/ 23 h 93"/>
                <a:gd name="T26" fmla="*/ 67 w 357"/>
                <a:gd name="T27" fmla="*/ 22 h 93"/>
                <a:gd name="T28" fmla="*/ 74 w 357"/>
                <a:gd name="T29" fmla="*/ 20 h 93"/>
                <a:gd name="T30" fmla="*/ 80 w 357"/>
                <a:gd name="T31" fmla="*/ 19 h 93"/>
                <a:gd name="T32" fmla="*/ 86 w 357"/>
                <a:gd name="T33" fmla="*/ 17 h 93"/>
                <a:gd name="T34" fmla="*/ 88 w 357"/>
                <a:gd name="T35" fmla="*/ 16 h 93"/>
                <a:gd name="T36" fmla="*/ 89 w 357"/>
                <a:gd name="T37" fmla="*/ 14 h 93"/>
                <a:gd name="T38" fmla="*/ 90 w 357"/>
                <a:gd name="T39" fmla="*/ 12 h 93"/>
                <a:gd name="T40" fmla="*/ 88 w 357"/>
                <a:gd name="T41" fmla="*/ 10 h 93"/>
                <a:gd name="T42" fmla="*/ 83 w 357"/>
                <a:gd name="T43" fmla="*/ 10 h 93"/>
                <a:gd name="T44" fmla="*/ 77 w 357"/>
                <a:gd name="T45" fmla="*/ 9 h 93"/>
                <a:gd name="T46" fmla="*/ 72 w 357"/>
                <a:gd name="T47" fmla="*/ 10 h 93"/>
                <a:gd name="T48" fmla="*/ 67 w 357"/>
                <a:gd name="T49" fmla="*/ 10 h 93"/>
                <a:gd name="T50" fmla="*/ 61 w 357"/>
                <a:gd name="T51" fmla="*/ 11 h 93"/>
                <a:gd name="T52" fmla="*/ 56 w 357"/>
                <a:gd name="T53" fmla="*/ 11 h 93"/>
                <a:gd name="T54" fmla="*/ 51 w 357"/>
                <a:gd name="T55" fmla="*/ 12 h 93"/>
                <a:gd name="T56" fmla="*/ 45 w 357"/>
                <a:gd name="T57" fmla="*/ 12 h 93"/>
                <a:gd name="T58" fmla="*/ 39 w 357"/>
                <a:gd name="T59" fmla="*/ 11 h 93"/>
                <a:gd name="T60" fmla="*/ 33 w 357"/>
                <a:gd name="T61" fmla="*/ 11 h 93"/>
                <a:gd name="T62" fmla="*/ 28 w 357"/>
                <a:gd name="T63" fmla="*/ 10 h 93"/>
                <a:gd name="T64" fmla="*/ 22 w 357"/>
                <a:gd name="T65" fmla="*/ 9 h 93"/>
                <a:gd name="T66" fmla="*/ 17 w 357"/>
                <a:gd name="T67" fmla="*/ 7 h 93"/>
                <a:gd name="T68" fmla="*/ 11 w 357"/>
                <a:gd name="T69" fmla="*/ 5 h 93"/>
                <a:gd name="T70" fmla="*/ 6 w 357"/>
                <a:gd name="T71" fmla="*/ 3 h 93"/>
                <a:gd name="T72" fmla="*/ 1 w 357"/>
                <a:gd name="T73" fmla="*/ 0 h 93"/>
                <a:gd name="T74" fmla="*/ 1 w 357"/>
                <a:gd name="T75" fmla="*/ 0 h 93"/>
                <a:gd name="T76" fmla="*/ 1 w 357"/>
                <a:gd name="T77" fmla="*/ 0 h 93"/>
                <a:gd name="T78" fmla="*/ 0 w 357"/>
                <a:gd name="T79" fmla="*/ 0 h 93"/>
                <a:gd name="T80" fmla="*/ 0 w 357"/>
                <a:gd name="T81" fmla="*/ 0 h 93"/>
                <a:gd name="T82" fmla="*/ 0 w 357"/>
                <a:gd name="T83" fmla="*/ 0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7"/>
                <a:gd name="T127" fmla="*/ 0 h 93"/>
                <a:gd name="T128" fmla="*/ 357 w 357"/>
                <a:gd name="T129" fmla="*/ 93 h 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7" h="93">
                  <a:moveTo>
                    <a:pt x="0" y="0"/>
                  </a:moveTo>
                  <a:lnTo>
                    <a:pt x="16" y="13"/>
                  </a:lnTo>
                  <a:lnTo>
                    <a:pt x="33" y="27"/>
                  </a:lnTo>
                  <a:lnTo>
                    <a:pt x="50" y="37"/>
                  </a:lnTo>
                  <a:lnTo>
                    <a:pt x="67" y="48"/>
                  </a:lnTo>
                  <a:lnTo>
                    <a:pt x="82" y="58"/>
                  </a:lnTo>
                  <a:lnTo>
                    <a:pt x="100" y="66"/>
                  </a:lnTo>
                  <a:lnTo>
                    <a:pt x="119" y="76"/>
                  </a:lnTo>
                  <a:lnTo>
                    <a:pt x="138" y="83"/>
                  </a:lnTo>
                  <a:lnTo>
                    <a:pt x="162" y="91"/>
                  </a:lnTo>
                  <a:lnTo>
                    <a:pt x="188" y="93"/>
                  </a:lnTo>
                  <a:lnTo>
                    <a:pt x="214" y="93"/>
                  </a:lnTo>
                  <a:lnTo>
                    <a:pt x="241" y="89"/>
                  </a:lnTo>
                  <a:lnTo>
                    <a:pt x="267" y="85"/>
                  </a:lnTo>
                  <a:lnTo>
                    <a:pt x="293" y="80"/>
                  </a:lnTo>
                  <a:lnTo>
                    <a:pt x="317" y="74"/>
                  </a:lnTo>
                  <a:lnTo>
                    <a:pt x="342" y="68"/>
                  </a:lnTo>
                  <a:lnTo>
                    <a:pt x="349" y="64"/>
                  </a:lnTo>
                  <a:lnTo>
                    <a:pt x="355" y="54"/>
                  </a:lnTo>
                  <a:lnTo>
                    <a:pt x="357" y="45"/>
                  </a:lnTo>
                  <a:lnTo>
                    <a:pt x="351" y="39"/>
                  </a:lnTo>
                  <a:lnTo>
                    <a:pt x="329" y="37"/>
                  </a:lnTo>
                  <a:lnTo>
                    <a:pt x="308" y="35"/>
                  </a:lnTo>
                  <a:lnTo>
                    <a:pt x="286" y="37"/>
                  </a:lnTo>
                  <a:lnTo>
                    <a:pt x="265" y="39"/>
                  </a:lnTo>
                  <a:lnTo>
                    <a:pt x="244" y="41"/>
                  </a:lnTo>
                  <a:lnTo>
                    <a:pt x="222" y="43"/>
                  </a:lnTo>
                  <a:lnTo>
                    <a:pt x="201" y="45"/>
                  </a:lnTo>
                  <a:lnTo>
                    <a:pt x="179" y="45"/>
                  </a:lnTo>
                  <a:lnTo>
                    <a:pt x="155" y="43"/>
                  </a:lnTo>
                  <a:lnTo>
                    <a:pt x="132" y="41"/>
                  </a:lnTo>
                  <a:lnTo>
                    <a:pt x="110" y="39"/>
                  </a:lnTo>
                  <a:lnTo>
                    <a:pt x="87" y="33"/>
                  </a:lnTo>
                  <a:lnTo>
                    <a:pt x="65" y="27"/>
                  </a:lnTo>
                  <a:lnTo>
                    <a:pt x="43" y="19"/>
                  </a:lnTo>
                  <a:lnTo>
                    <a:pt x="22" y="1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34" name="Freeform 137"/>
            <p:cNvSpPr>
              <a:spLocks/>
            </p:cNvSpPr>
            <p:nvPr/>
          </p:nvSpPr>
          <p:spPr bwMode="auto">
            <a:xfrm>
              <a:off x="5502" y="3552"/>
              <a:ext cx="310" cy="326"/>
            </a:xfrm>
            <a:custGeom>
              <a:avLst/>
              <a:gdLst>
                <a:gd name="T0" fmla="*/ 2 w 621"/>
                <a:gd name="T1" fmla="*/ 42 h 651"/>
                <a:gd name="T2" fmla="*/ 2 w 621"/>
                <a:gd name="T3" fmla="*/ 63 h 651"/>
                <a:gd name="T4" fmla="*/ 5 w 621"/>
                <a:gd name="T5" fmla="*/ 82 h 651"/>
                <a:gd name="T6" fmla="*/ 12 w 621"/>
                <a:gd name="T7" fmla="*/ 101 h 651"/>
                <a:gd name="T8" fmla="*/ 21 w 621"/>
                <a:gd name="T9" fmla="*/ 119 h 651"/>
                <a:gd name="T10" fmla="*/ 33 w 621"/>
                <a:gd name="T11" fmla="*/ 134 h 651"/>
                <a:gd name="T12" fmla="*/ 48 w 621"/>
                <a:gd name="T13" fmla="*/ 148 h 651"/>
                <a:gd name="T14" fmla="*/ 64 w 621"/>
                <a:gd name="T15" fmla="*/ 159 h 651"/>
                <a:gd name="T16" fmla="*/ 81 w 621"/>
                <a:gd name="T17" fmla="*/ 163 h 651"/>
                <a:gd name="T18" fmla="*/ 96 w 621"/>
                <a:gd name="T19" fmla="*/ 163 h 651"/>
                <a:gd name="T20" fmla="*/ 111 w 621"/>
                <a:gd name="T21" fmla="*/ 159 h 651"/>
                <a:gd name="T22" fmla="*/ 125 w 621"/>
                <a:gd name="T23" fmla="*/ 153 h 651"/>
                <a:gd name="T24" fmla="*/ 137 w 621"/>
                <a:gd name="T25" fmla="*/ 144 h 651"/>
                <a:gd name="T26" fmla="*/ 146 w 621"/>
                <a:gd name="T27" fmla="*/ 132 h 651"/>
                <a:gd name="T28" fmla="*/ 153 w 621"/>
                <a:gd name="T29" fmla="*/ 118 h 651"/>
                <a:gd name="T30" fmla="*/ 155 w 621"/>
                <a:gd name="T31" fmla="*/ 102 h 651"/>
                <a:gd name="T32" fmla="*/ 152 w 621"/>
                <a:gd name="T33" fmla="*/ 80 h 651"/>
                <a:gd name="T34" fmla="*/ 140 w 621"/>
                <a:gd name="T35" fmla="*/ 55 h 651"/>
                <a:gd name="T36" fmla="*/ 124 w 621"/>
                <a:gd name="T37" fmla="*/ 34 h 651"/>
                <a:gd name="T38" fmla="*/ 103 w 621"/>
                <a:gd name="T39" fmla="*/ 17 h 651"/>
                <a:gd name="T40" fmla="*/ 83 w 621"/>
                <a:gd name="T41" fmla="*/ 8 h 651"/>
                <a:gd name="T42" fmla="*/ 66 w 621"/>
                <a:gd name="T43" fmla="*/ 3 h 651"/>
                <a:gd name="T44" fmla="*/ 47 w 621"/>
                <a:gd name="T45" fmla="*/ 1 h 651"/>
                <a:gd name="T46" fmla="*/ 29 w 621"/>
                <a:gd name="T47" fmla="*/ 1 h 651"/>
                <a:gd name="T48" fmla="*/ 15 w 621"/>
                <a:gd name="T49" fmla="*/ 5 h 651"/>
                <a:gd name="T50" fmla="*/ 6 w 621"/>
                <a:gd name="T51" fmla="*/ 12 h 651"/>
                <a:gd name="T52" fmla="*/ 2 w 621"/>
                <a:gd name="T53" fmla="*/ 21 h 651"/>
                <a:gd name="T54" fmla="*/ 0 w 621"/>
                <a:gd name="T55" fmla="*/ 32 h 651"/>
                <a:gd name="T56" fmla="*/ 0 w 621"/>
                <a:gd name="T57" fmla="*/ 38 h 651"/>
                <a:gd name="T58" fmla="*/ 1 w 621"/>
                <a:gd name="T59" fmla="*/ 38 h 651"/>
                <a:gd name="T60" fmla="*/ 2 w 621"/>
                <a:gd name="T61" fmla="*/ 28 h 651"/>
                <a:gd name="T62" fmla="*/ 10 w 621"/>
                <a:gd name="T63" fmla="*/ 14 h 651"/>
                <a:gd name="T64" fmla="*/ 24 w 621"/>
                <a:gd name="T65" fmla="*/ 6 h 651"/>
                <a:gd name="T66" fmla="*/ 39 w 621"/>
                <a:gd name="T67" fmla="*/ 3 h 651"/>
                <a:gd name="T68" fmla="*/ 57 w 621"/>
                <a:gd name="T69" fmla="*/ 5 h 651"/>
                <a:gd name="T70" fmla="*/ 75 w 621"/>
                <a:gd name="T71" fmla="*/ 10 h 651"/>
                <a:gd name="T72" fmla="*/ 91 w 621"/>
                <a:gd name="T73" fmla="*/ 16 h 651"/>
                <a:gd name="T74" fmla="*/ 105 w 621"/>
                <a:gd name="T75" fmla="*/ 24 h 651"/>
                <a:gd name="T76" fmla="*/ 117 w 621"/>
                <a:gd name="T77" fmla="*/ 33 h 651"/>
                <a:gd name="T78" fmla="*/ 126 w 621"/>
                <a:gd name="T79" fmla="*/ 44 h 651"/>
                <a:gd name="T80" fmla="*/ 135 w 621"/>
                <a:gd name="T81" fmla="*/ 56 h 651"/>
                <a:gd name="T82" fmla="*/ 142 w 621"/>
                <a:gd name="T83" fmla="*/ 69 h 651"/>
                <a:gd name="T84" fmla="*/ 148 w 621"/>
                <a:gd name="T85" fmla="*/ 85 h 651"/>
                <a:gd name="T86" fmla="*/ 149 w 621"/>
                <a:gd name="T87" fmla="*/ 102 h 651"/>
                <a:gd name="T88" fmla="*/ 144 w 621"/>
                <a:gd name="T89" fmla="*/ 120 h 651"/>
                <a:gd name="T90" fmla="*/ 134 w 621"/>
                <a:gd name="T91" fmla="*/ 135 h 651"/>
                <a:gd name="T92" fmla="*/ 121 w 621"/>
                <a:gd name="T93" fmla="*/ 147 h 651"/>
                <a:gd name="T94" fmla="*/ 105 w 621"/>
                <a:gd name="T95" fmla="*/ 152 h 651"/>
                <a:gd name="T96" fmla="*/ 87 w 621"/>
                <a:gd name="T97" fmla="*/ 150 h 651"/>
                <a:gd name="T98" fmla="*/ 70 w 621"/>
                <a:gd name="T99" fmla="*/ 145 h 651"/>
                <a:gd name="T100" fmla="*/ 57 w 621"/>
                <a:gd name="T101" fmla="*/ 139 h 651"/>
                <a:gd name="T102" fmla="*/ 46 w 621"/>
                <a:gd name="T103" fmla="*/ 131 h 651"/>
                <a:gd name="T104" fmla="*/ 36 w 621"/>
                <a:gd name="T105" fmla="*/ 121 h 651"/>
                <a:gd name="T106" fmla="*/ 27 w 621"/>
                <a:gd name="T107" fmla="*/ 110 h 651"/>
                <a:gd name="T108" fmla="*/ 17 w 621"/>
                <a:gd name="T109" fmla="*/ 97 h 651"/>
                <a:gd name="T110" fmla="*/ 9 w 621"/>
                <a:gd name="T111" fmla="*/ 79 h 651"/>
                <a:gd name="T112" fmla="*/ 4 w 621"/>
                <a:gd name="T113" fmla="*/ 61 h 651"/>
                <a:gd name="T114" fmla="*/ 2 w 621"/>
                <a:gd name="T115" fmla="*/ 42 h 651"/>
                <a:gd name="T116" fmla="*/ 2 w 621"/>
                <a:gd name="T117" fmla="*/ 32 h 651"/>
                <a:gd name="T118" fmla="*/ 2 w 621"/>
                <a:gd name="T119" fmla="*/ 32 h 651"/>
                <a:gd name="T120" fmla="*/ 2 w 621"/>
                <a:gd name="T121" fmla="*/ 32 h 6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1"/>
                <a:gd name="T184" fmla="*/ 0 h 651"/>
                <a:gd name="T185" fmla="*/ 621 w 621"/>
                <a:gd name="T186" fmla="*/ 651 h 65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1" h="651">
                  <a:moveTo>
                    <a:pt x="11" y="126"/>
                  </a:moveTo>
                  <a:lnTo>
                    <a:pt x="8" y="167"/>
                  </a:lnTo>
                  <a:lnTo>
                    <a:pt x="8" y="208"/>
                  </a:lnTo>
                  <a:lnTo>
                    <a:pt x="10" y="249"/>
                  </a:lnTo>
                  <a:lnTo>
                    <a:pt x="13" y="288"/>
                  </a:lnTo>
                  <a:lnTo>
                    <a:pt x="21" y="327"/>
                  </a:lnTo>
                  <a:lnTo>
                    <a:pt x="34" y="366"/>
                  </a:lnTo>
                  <a:lnTo>
                    <a:pt x="49" y="403"/>
                  </a:lnTo>
                  <a:lnTo>
                    <a:pt x="68" y="442"/>
                  </a:lnTo>
                  <a:lnTo>
                    <a:pt x="86" y="473"/>
                  </a:lnTo>
                  <a:lnTo>
                    <a:pt x="109" y="504"/>
                  </a:lnTo>
                  <a:lnTo>
                    <a:pt x="135" y="536"/>
                  </a:lnTo>
                  <a:lnTo>
                    <a:pt x="163" y="567"/>
                  </a:lnTo>
                  <a:lnTo>
                    <a:pt x="193" y="592"/>
                  </a:lnTo>
                  <a:lnTo>
                    <a:pt x="225" y="615"/>
                  </a:lnTo>
                  <a:lnTo>
                    <a:pt x="258" y="633"/>
                  </a:lnTo>
                  <a:lnTo>
                    <a:pt x="294" y="645"/>
                  </a:lnTo>
                  <a:lnTo>
                    <a:pt x="324" y="649"/>
                  </a:lnTo>
                  <a:lnTo>
                    <a:pt x="355" y="651"/>
                  </a:lnTo>
                  <a:lnTo>
                    <a:pt x="385" y="649"/>
                  </a:lnTo>
                  <a:lnTo>
                    <a:pt x="415" y="645"/>
                  </a:lnTo>
                  <a:lnTo>
                    <a:pt x="445" y="635"/>
                  </a:lnTo>
                  <a:lnTo>
                    <a:pt x="475" y="625"/>
                  </a:lnTo>
                  <a:lnTo>
                    <a:pt x="501" y="612"/>
                  </a:lnTo>
                  <a:lnTo>
                    <a:pt x="527" y="594"/>
                  </a:lnTo>
                  <a:lnTo>
                    <a:pt x="550" y="575"/>
                  </a:lnTo>
                  <a:lnTo>
                    <a:pt x="570" y="553"/>
                  </a:lnTo>
                  <a:lnTo>
                    <a:pt x="587" y="528"/>
                  </a:lnTo>
                  <a:lnTo>
                    <a:pt x="602" y="500"/>
                  </a:lnTo>
                  <a:lnTo>
                    <a:pt x="613" y="471"/>
                  </a:lnTo>
                  <a:lnTo>
                    <a:pt x="619" y="440"/>
                  </a:lnTo>
                  <a:lnTo>
                    <a:pt x="621" y="407"/>
                  </a:lnTo>
                  <a:lnTo>
                    <a:pt x="619" y="372"/>
                  </a:lnTo>
                  <a:lnTo>
                    <a:pt x="608" y="319"/>
                  </a:lnTo>
                  <a:lnTo>
                    <a:pt x="589" y="269"/>
                  </a:lnTo>
                  <a:lnTo>
                    <a:pt x="563" y="220"/>
                  </a:lnTo>
                  <a:lnTo>
                    <a:pt x="533" y="175"/>
                  </a:lnTo>
                  <a:lnTo>
                    <a:pt x="496" y="134"/>
                  </a:lnTo>
                  <a:lnTo>
                    <a:pt x="456" y="99"/>
                  </a:lnTo>
                  <a:lnTo>
                    <a:pt x="413" y="68"/>
                  </a:lnTo>
                  <a:lnTo>
                    <a:pt x="367" y="43"/>
                  </a:lnTo>
                  <a:lnTo>
                    <a:pt x="335" y="29"/>
                  </a:lnTo>
                  <a:lnTo>
                    <a:pt x="301" y="19"/>
                  </a:lnTo>
                  <a:lnTo>
                    <a:pt x="264" y="9"/>
                  </a:lnTo>
                  <a:lnTo>
                    <a:pt x="226" y="4"/>
                  </a:lnTo>
                  <a:lnTo>
                    <a:pt x="189" y="2"/>
                  </a:lnTo>
                  <a:lnTo>
                    <a:pt x="152" y="0"/>
                  </a:lnTo>
                  <a:lnTo>
                    <a:pt x="116" y="4"/>
                  </a:lnTo>
                  <a:lnTo>
                    <a:pt x="83" y="9"/>
                  </a:lnTo>
                  <a:lnTo>
                    <a:pt x="60" y="17"/>
                  </a:lnTo>
                  <a:lnTo>
                    <a:pt x="41" y="29"/>
                  </a:lnTo>
                  <a:lnTo>
                    <a:pt x="26" y="45"/>
                  </a:lnTo>
                  <a:lnTo>
                    <a:pt x="17" y="62"/>
                  </a:lnTo>
                  <a:lnTo>
                    <a:pt x="10" y="82"/>
                  </a:lnTo>
                  <a:lnTo>
                    <a:pt x="6" y="103"/>
                  </a:lnTo>
                  <a:lnTo>
                    <a:pt x="2" y="126"/>
                  </a:lnTo>
                  <a:lnTo>
                    <a:pt x="0" y="150"/>
                  </a:lnTo>
                  <a:lnTo>
                    <a:pt x="2" y="150"/>
                  </a:lnTo>
                  <a:lnTo>
                    <a:pt x="4" y="150"/>
                  </a:lnTo>
                  <a:lnTo>
                    <a:pt x="11" y="111"/>
                  </a:lnTo>
                  <a:lnTo>
                    <a:pt x="25" y="80"/>
                  </a:lnTo>
                  <a:lnTo>
                    <a:pt x="43" y="54"/>
                  </a:lnTo>
                  <a:lnTo>
                    <a:pt x="68" y="35"/>
                  </a:lnTo>
                  <a:lnTo>
                    <a:pt x="96" y="23"/>
                  </a:lnTo>
                  <a:lnTo>
                    <a:pt x="126" y="15"/>
                  </a:lnTo>
                  <a:lnTo>
                    <a:pt x="159" y="11"/>
                  </a:lnTo>
                  <a:lnTo>
                    <a:pt x="195" y="13"/>
                  </a:lnTo>
                  <a:lnTo>
                    <a:pt x="230" y="17"/>
                  </a:lnTo>
                  <a:lnTo>
                    <a:pt x="266" y="25"/>
                  </a:lnTo>
                  <a:lnTo>
                    <a:pt x="301" y="37"/>
                  </a:lnTo>
                  <a:lnTo>
                    <a:pt x="335" y="48"/>
                  </a:lnTo>
                  <a:lnTo>
                    <a:pt x="367" y="62"/>
                  </a:lnTo>
                  <a:lnTo>
                    <a:pt x="397" y="78"/>
                  </a:lnTo>
                  <a:lnTo>
                    <a:pt x="423" y="95"/>
                  </a:lnTo>
                  <a:lnTo>
                    <a:pt x="445" y="111"/>
                  </a:lnTo>
                  <a:lnTo>
                    <a:pt x="468" y="130"/>
                  </a:lnTo>
                  <a:lnTo>
                    <a:pt x="488" y="152"/>
                  </a:lnTo>
                  <a:lnTo>
                    <a:pt x="507" y="173"/>
                  </a:lnTo>
                  <a:lnTo>
                    <a:pt x="526" y="197"/>
                  </a:lnTo>
                  <a:lnTo>
                    <a:pt x="542" y="222"/>
                  </a:lnTo>
                  <a:lnTo>
                    <a:pt x="557" y="249"/>
                  </a:lnTo>
                  <a:lnTo>
                    <a:pt x="570" y="274"/>
                  </a:lnTo>
                  <a:lnTo>
                    <a:pt x="584" y="302"/>
                  </a:lnTo>
                  <a:lnTo>
                    <a:pt x="595" y="337"/>
                  </a:lnTo>
                  <a:lnTo>
                    <a:pt x="598" y="372"/>
                  </a:lnTo>
                  <a:lnTo>
                    <a:pt x="597" y="407"/>
                  </a:lnTo>
                  <a:lnTo>
                    <a:pt x="589" y="444"/>
                  </a:lnTo>
                  <a:lnTo>
                    <a:pt x="576" y="477"/>
                  </a:lnTo>
                  <a:lnTo>
                    <a:pt x="559" y="510"/>
                  </a:lnTo>
                  <a:lnTo>
                    <a:pt x="539" y="539"/>
                  </a:lnTo>
                  <a:lnTo>
                    <a:pt x="514" y="565"/>
                  </a:lnTo>
                  <a:lnTo>
                    <a:pt x="486" y="586"/>
                  </a:lnTo>
                  <a:lnTo>
                    <a:pt x="455" y="600"/>
                  </a:lnTo>
                  <a:lnTo>
                    <a:pt x="421" y="606"/>
                  </a:lnTo>
                  <a:lnTo>
                    <a:pt x="385" y="606"/>
                  </a:lnTo>
                  <a:lnTo>
                    <a:pt x="350" y="600"/>
                  </a:lnTo>
                  <a:lnTo>
                    <a:pt x="316" y="592"/>
                  </a:lnTo>
                  <a:lnTo>
                    <a:pt x="283" y="580"/>
                  </a:lnTo>
                  <a:lnTo>
                    <a:pt x="253" y="567"/>
                  </a:lnTo>
                  <a:lnTo>
                    <a:pt x="230" y="555"/>
                  </a:lnTo>
                  <a:lnTo>
                    <a:pt x="208" y="539"/>
                  </a:lnTo>
                  <a:lnTo>
                    <a:pt x="187" y="522"/>
                  </a:lnTo>
                  <a:lnTo>
                    <a:pt x="165" y="502"/>
                  </a:lnTo>
                  <a:lnTo>
                    <a:pt x="146" y="481"/>
                  </a:lnTo>
                  <a:lnTo>
                    <a:pt x="126" y="460"/>
                  </a:lnTo>
                  <a:lnTo>
                    <a:pt x="109" y="438"/>
                  </a:lnTo>
                  <a:lnTo>
                    <a:pt x="94" y="419"/>
                  </a:lnTo>
                  <a:lnTo>
                    <a:pt x="71" y="386"/>
                  </a:lnTo>
                  <a:lnTo>
                    <a:pt x="53" y="350"/>
                  </a:lnTo>
                  <a:lnTo>
                    <a:pt x="38" y="315"/>
                  </a:lnTo>
                  <a:lnTo>
                    <a:pt x="26" y="280"/>
                  </a:lnTo>
                  <a:lnTo>
                    <a:pt x="19" y="243"/>
                  </a:lnTo>
                  <a:lnTo>
                    <a:pt x="13" y="206"/>
                  </a:lnTo>
                  <a:lnTo>
                    <a:pt x="11" y="167"/>
                  </a:lnTo>
                  <a:lnTo>
                    <a:pt x="11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35" name="Freeform 138"/>
            <p:cNvSpPr>
              <a:spLocks/>
            </p:cNvSpPr>
            <p:nvPr/>
          </p:nvSpPr>
          <p:spPr bwMode="auto">
            <a:xfrm>
              <a:off x="5525" y="3636"/>
              <a:ext cx="127" cy="190"/>
            </a:xfrm>
            <a:custGeom>
              <a:avLst/>
              <a:gdLst>
                <a:gd name="T0" fmla="*/ 1 w 254"/>
                <a:gd name="T1" fmla="*/ 1 h 380"/>
                <a:gd name="T2" fmla="*/ 2 w 254"/>
                <a:gd name="T3" fmla="*/ 15 h 380"/>
                <a:gd name="T4" fmla="*/ 6 w 254"/>
                <a:gd name="T5" fmla="*/ 29 h 380"/>
                <a:gd name="T6" fmla="*/ 13 w 254"/>
                <a:gd name="T7" fmla="*/ 43 h 380"/>
                <a:gd name="T8" fmla="*/ 21 w 254"/>
                <a:gd name="T9" fmla="*/ 54 h 380"/>
                <a:gd name="T10" fmla="*/ 31 w 254"/>
                <a:gd name="T11" fmla="*/ 66 h 380"/>
                <a:gd name="T12" fmla="*/ 42 w 254"/>
                <a:gd name="T13" fmla="*/ 77 h 380"/>
                <a:gd name="T14" fmla="*/ 53 w 254"/>
                <a:gd name="T15" fmla="*/ 86 h 380"/>
                <a:gd name="T16" fmla="*/ 63 w 254"/>
                <a:gd name="T17" fmla="*/ 95 h 380"/>
                <a:gd name="T18" fmla="*/ 63 w 254"/>
                <a:gd name="T19" fmla="*/ 95 h 380"/>
                <a:gd name="T20" fmla="*/ 64 w 254"/>
                <a:gd name="T21" fmla="*/ 95 h 380"/>
                <a:gd name="T22" fmla="*/ 64 w 254"/>
                <a:gd name="T23" fmla="*/ 95 h 380"/>
                <a:gd name="T24" fmla="*/ 64 w 254"/>
                <a:gd name="T25" fmla="*/ 95 h 380"/>
                <a:gd name="T26" fmla="*/ 52 w 254"/>
                <a:gd name="T27" fmla="*/ 87 h 380"/>
                <a:gd name="T28" fmla="*/ 40 w 254"/>
                <a:gd name="T29" fmla="*/ 78 h 380"/>
                <a:gd name="T30" fmla="*/ 28 w 254"/>
                <a:gd name="T31" fmla="*/ 68 h 380"/>
                <a:gd name="T32" fmla="*/ 18 w 254"/>
                <a:gd name="T33" fmla="*/ 56 h 380"/>
                <a:gd name="T34" fmla="*/ 10 w 254"/>
                <a:gd name="T35" fmla="*/ 44 h 380"/>
                <a:gd name="T36" fmla="*/ 3 w 254"/>
                <a:gd name="T37" fmla="*/ 30 h 380"/>
                <a:gd name="T38" fmla="*/ 0 w 254"/>
                <a:gd name="T39" fmla="*/ 15 h 380"/>
                <a:gd name="T40" fmla="*/ 1 w 254"/>
                <a:gd name="T41" fmla="*/ 0 h 380"/>
                <a:gd name="T42" fmla="*/ 1 w 254"/>
                <a:gd name="T43" fmla="*/ 0 h 380"/>
                <a:gd name="T44" fmla="*/ 1 w 254"/>
                <a:gd name="T45" fmla="*/ 0 h 380"/>
                <a:gd name="T46" fmla="*/ 1 w 254"/>
                <a:gd name="T47" fmla="*/ 0 h 380"/>
                <a:gd name="T48" fmla="*/ 1 w 254"/>
                <a:gd name="T49" fmla="*/ 1 h 380"/>
                <a:gd name="T50" fmla="*/ 1 w 254"/>
                <a:gd name="T51" fmla="*/ 1 h 3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4"/>
                <a:gd name="T79" fmla="*/ 0 h 380"/>
                <a:gd name="T80" fmla="*/ 254 w 254"/>
                <a:gd name="T81" fmla="*/ 380 h 3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4" h="380">
                  <a:moveTo>
                    <a:pt x="2" y="2"/>
                  </a:moveTo>
                  <a:lnTo>
                    <a:pt x="6" y="63"/>
                  </a:lnTo>
                  <a:lnTo>
                    <a:pt x="23" y="119"/>
                  </a:lnTo>
                  <a:lnTo>
                    <a:pt x="49" y="172"/>
                  </a:lnTo>
                  <a:lnTo>
                    <a:pt x="82" y="219"/>
                  </a:lnTo>
                  <a:lnTo>
                    <a:pt x="124" y="263"/>
                  </a:lnTo>
                  <a:lnTo>
                    <a:pt x="167" y="306"/>
                  </a:lnTo>
                  <a:lnTo>
                    <a:pt x="210" y="343"/>
                  </a:lnTo>
                  <a:lnTo>
                    <a:pt x="252" y="380"/>
                  </a:lnTo>
                  <a:lnTo>
                    <a:pt x="254" y="378"/>
                  </a:lnTo>
                  <a:lnTo>
                    <a:pt x="208" y="347"/>
                  </a:lnTo>
                  <a:lnTo>
                    <a:pt x="159" y="310"/>
                  </a:lnTo>
                  <a:lnTo>
                    <a:pt x="112" y="269"/>
                  </a:lnTo>
                  <a:lnTo>
                    <a:pt x="71" y="224"/>
                  </a:lnTo>
                  <a:lnTo>
                    <a:pt x="38" y="176"/>
                  </a:lnTo>
                  <a:lnTo>
                    <a:pt x="11" y="121"/>
                  </a:lnTo>
                  <a:lnTo>
                    <a:pt x="0" y="63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13175" cy="4114800"/>
          </a:xfrm>
        </p:spPr>
        <p:txBody>
          <a:bodyPr/>
          <a:lstStyle/>
          <a:p>
            <a:pPr eaLnBrk="1" hangingPunct="1"/>
            <a:r>
              <a:rPr lang="ru-RU" sz="3600" b="1" smtClean="0"/>
              <a:t>3 этап- </a:t>
            </a:r>
            <a:r>
              <a:rPr lang="ru-RU" sz="3600" b="1" smtClean="0">
                <a:solidFill>
                  <a:srgbClr val="FF0066"/>
                </a:solidFill>
              </a:rPr>
              <a:t>открываем экраны по вертикали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(вниз)</a:t>
            </a:r>
          </a:p>
        </p:txBody>
      </p:sp>
      <p:graphicFrame>
        <p:nvGraphicFramePr>
          <p:cNvPr id="143415" name="Group 55"/>
          <p:cNvGraphicFramePr>
            <a:graphicFrameLocks noGrp="1"/>
          </p:cNvGraphicFramePr>
          <p:nvPr>
            <p:ph sz="half" idx="2"/>
          </p:nvPr>
        </p:nvGraphicFramePr>
        <p:xfrm>
          <a:off x="4918075" y="836613"/>
          <a:ext cx="3927475" cy="5627688"/>
        </p:xfrm>
        <a:graphic>
          <a:graphicData uri="http://schemas.openxmlformats.org/drawingml/2006/table">
            <a:tbl>
              <a:tblPr/>
              <a:tblGrid>
                <a:gridCol w="3927475"/>
              </a:tblGrid>
              <a:tr h="190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A2"/>
                    </a:solidFill>
                  </a:tcPr>
                </a:tc>
              </a:tr>
              <a:tr h="183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Заяц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Кто?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</a:tr>
              <a:tr h="188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Какие части тела?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7A7"/>
                    </a:solidFill>
                  </a:tcPr>
                </a:tc>
              </a:tr>
            </a:tbl>
          </a:graphicData>
        </a:graphic>
      </p:graphicFrame>
      <p:pic>
        <p:nvPicPr>
          <p:cNvPr id="36877" name="Picture 54" descr="j0304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636838"/>
            <a:ext cx="23764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838200" y="908050"/>
            <a:ext cx="3927475" cy="5187950"/>
          </a:xfrm>
        </p:spPr>
        <p:txBody>
          <a:bodyPr/>
          <a:lstStyle/>
          <a:p>
            <a:pPr eaLnBrk="1" hangingPunct="1"/>
            <a:r>
              <a:rPr lang="ru-RU" sz="3200" b="1" smtClean="0"/>
              <a:t>4 этап- СТАРШИЕ ГРУППЫ – </a:t>
            </a:r>
          </a:p>
          <a:p>
            <a:pPr eaLnBrk="1" hangingPunct="1"/>
            <a:endParaRPr lang="ru-RU" sz="3200" b="1" smtClean="0"/>
          </a:p>
          <a:p>
            <a:pPr eaLnBrk="1" hangingPunct="1">
              <a:buFontTx/>
              <a:buNone/>
            </a:pPr>
            <a:r>
              <a:rPr lang="ru-RU" sz="3200" b="1" smtClean="0">
                <a:solidFill>
                  <a:srgbClr val="FF0066"/>
                </a:solidFill>
              </a:rPr>
              <a:t>   ВЫХОДИМ В НАДСИСТЕМУ</a:t>
            </a:r>
          </a:p>
          <a:p>
            <a:pPr eaLnBrk="1" hangingPunct="1">
              <a:buFontTx/>
              <a:buNone/>
            </a:pPr>
            <a:r>
              <a:rPr lang="ru-RU" sz="3200" b="1" smtClean="0"/>
              <a:t>(вверх)</a:t>
            </a:r>
          </a:p>
        </p:txBody>
      </p:sp>
      <p:graphicFrame>
        <p:nvGraphicFramePr>
          <p:cNvPr id="146464" name="Group 32"/>
          <p:cNvGraphicFramePr>
            <a:graphicFrameLocks noGrp="1"/>
          </p:cNvGraphicFramePr>
          <p:nvPr>
            <p:ph sz="half" idx="2"/>
          </p:nvPr>
        </p:nvGraphicFramePr>
        <p:xfrm>
          <a:off x="4918075" y="620713"/>
          <a:ext cx="3927475" cy="5313363"/>
        </p:xfrm>
        <a:graphic>
          <a:graphicData uri="http://schemas.openxmlformats.org/drawingml/2006/table">
            <a:tbl>
              <a:tblPr/>
              <a:tblGrid>
                <a:gridCol w="3927475"/>
              </a:tblGrid>
              <a:tr h="187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</a:rPr>
                        <a:t>Среда обитания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ГДЕ ВСТРЕЧАЕТСЯ?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A2"/>
                    </a:solidFill>
                  </a:tcPr>
                </a:tc>
              </a:tr>
              <a:tr h="187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</a:rPr>
                        <a:t>Заяц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Кто?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</a:tr>
              <a:tr h="156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Какие части тела?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7A7"/>
                    </a:solidFill>
                  </a:tcPr>
                </a:tc>
              </a:tr>
            </a:tbl>
          </a:graphicData>
        </a:graphic>
      </p:graphicFrame>
      <p:pic>
        <p:nvPicPr>
          <p:cNvPr id="37901" name="Picture 31" descr="j0304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349500"/>
            <a:ext cx="237648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28670"/>
            <a:ext cx="6829444" cy="1071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/>
              <a:t>В СТАРШИХ ГРУППАХ ВЫХОДИМ СНАЧАЛА НА </a:t>
            </a:r>
            <a:r>
              <a:rPr lang="ru-RU" sz="4000" b="1" dirty="0" smtClean="0">
                <a:solidFill>
                  <a:srgbClr val="FF0066"/>
                </a:solidFill>
              </a:rPr>
              <a:t>«</a:t>
            </a:r>
            <a:r>
              <a:rPr lang="ru-RU" sz="4000" b="1" dirty="0" err="1" smtClean="0">
                <a:solidFill>
                  <a:srgbClr val="FF0066"/>
                </a:solidFill>
              </a:rPr>
              <a:t>пятиэкранку</a:t>
            </a:r>
            <a:r>
              <a:rPr lang="ru-RU" sz="4000" b="1" dirty="0" smtClean="0">
                <a:solidFill>
                  <a:srgbClr val="FF0066"/>
                </a:solidFill>
              </a:rPr>
              <a:t>»</a:t>
            </a:r>
          </a:p>
        </p:txBody>
      </p:sp>
      <p:graphicFrame>
        <p:nvGraphicFramePr>
          <p:cNvPr id="149546" name="Group 42"/>
          <p:cNvGraphicFramePr>
            <a:graphicFrameLocks noGrp="1"/>
          </p:cNvGraphicFramePr>
          <p:nvPr>
            <p:ph idx="1"/>
          </p:nvPr>
        </p:nvGraphicFramePr>
        <p:xfrm>
          <a:off x="685800" y="2206625"/>
          <a:ext cx="7772400" cy="400304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ГДЕ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ВСТРЕЧАЕТСЯ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346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КЕМ БЫЛ?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КТО?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КЕМ БУДЕТ?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34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ЧАСТИ ТЕЛА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8933" name="Picture 41" descr="j0304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500438"/>
            <a:ext cx="15113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53022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66FF"/>
                </a:solidFill>
              </a:rPr>
              <a:t>Затем на </a:t>
            </a:r>
            <a:r>
              <a:rPr lang="ru-RU" sz="2800" smtClean="0">
                <a:solidFill>
                  <a:srgbClr val="FF0066"/>
                </a:solidFill>
              </a:rPr>
              <a:t>«девятиэкранку»:</a:t>
            </a:r>
          </a:p>
        </p:txBody>
      </p:sp>
      <p:graphicFrame>
        <p:nvGraphicFramePr>
          <p:cNvPr id="19585" name="Group 129"/>
          <p:cNvGraphicFramePr>
            <a:graphicFrameLocks noGrp="1"/>
          </p:cNvGraphicFramePr>
          <p:nvPr>
            <p:ph type="tbl" idx="1"/>
          </p:nvPr>
        </p:nvGraphicFramePr>
        <p:xfrm>
          <a:off x="468313" y="765175"/>
          <a:ext cx="8229600" cy="5637213"/>
        </p:xfrm>
        <a:graphic>
          <a:graphicData uri="http://schemas.openxmlformats.org/drawingml/2006/table">
            <a:tbl>
              <a:tblPr/>
              <a:tblGrid>
                <a:gridCol w="1090612"/>
                <a:gridCol w="2519363"/>
                <a:gridCol w="2376487"/>
                <a:gridCol w="2243138"/>
              </a:tblGrid>
              <a:tr h="197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3 этап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CF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Надсистема в прошлом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Среда обитания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D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Надсистема в настоящем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Среда обитания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Надсистема в будущем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Среда обитания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18"/>
                    </a:solidFill>
                  </a:tcPr>
                </a:tc>
              </a:tr>
              <a:tr h="191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 этап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CF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система в прошлом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Кем был?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система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 настоящем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КТО?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система в будущем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Кем будет?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74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2 этап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CF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подсистема в прошлом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5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подсистема в настоящем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подсистема в будущем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BB0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91" name="Group 87"/>
          <p:cNvGraphicFramePr>
            <a:graphicFrameLocks noGrp="1"/>
          </p:cNvGraphicFramePr>
          <p:nvPr>
            <p:ph type="body" idx="1"/>
          </p:nvPr>
        </p:nvGraphicFramePr>
        <p:xfrm>
          <a:off x="457200" y="476250"/>
          <a:ext cx="8229600" cy="5649913"/>
        </p:xfrm>
        <a:graphic>
          <a:graphicData uri="http://schemas.openxmlformats.org/drawingml/2006/table">
            <a:tbl>
              <a:tblPr/>
              <a:tblGrid>
                <a:gridCol w="1090613"/>
                <a:gridCol w="2519362"/>
                <a:gridCol w="2376488"/>
                <a:gridCol w="2243137"/>
              </a:tblGrid>
              <a:tr h="153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3 этап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Где можно встретить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Лес, парк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Где можно встретить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*Лес, парк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Где можно встретить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Лес, парк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A2"/>
                    </a:solidFill>
                  </a:tcPr>
                </a:tc>
              </a:tr>
              <a:tr h="209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 этап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Что было?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Росток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ДЕРЕВО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Что будет?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пень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7A7"/>
                    </a:solidFill>
                  </a:tcPr>
                </a:tc>
              </a:tr>
              <a:tr h="201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2 этап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Корень, стебель, почки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*Части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Корень, Ствол, ветки, листья.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Корень, коряга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A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606425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0066FF"/>
                </a:solidFill>
              </a:rPr>
              <a:t>СИСТЕМНЫЙ ОПЕРАТОР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52513"/>
            <a:ext cx="8007350" cy="5043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FF0066"/>
                </a:solidFill>
              </a:rPr>
              <a:t>Метод «системного анализа» позволяет</a:t>
            </a:r>
            <a:r>
              <a:rPr lang="ru-RU" sz="2800" b="1" smtClean="0">
                <a:solidFill>
                  <a:srgbClr val="FF00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Знакомить с частями «предмета»;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Рассмотреть «предмет» в динамике;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Увидеть предмет одновременно в функциональном, структурном и временном аспекте.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FF0066"/>
                </a:solidFill>
              </a:rPr>
              <a:t>Является одним  из первых упражнений развития системного логического мышления.</a:t>
            </a:r>
          </a:p>
          <a:p>
            <a:pPr eaLnBrk="1" hangingPunct="1">
              <a:lnSpc>
                <a:spcPct val="90000"/>
              </a:lnSpc>
            </a:pPr>
            <a:endParaRPr lang="ru-RU" sz="280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285729"/>
            <a:ext cx="807249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Целью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ТРИЗ-педагогики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формирование у ребенка сильного логического мышления, развитие полноценных творческих личностей и, конечно же, подготовка дошкольника к решению различных сложных проблем, которые могут встретиться ему в будущем. Вся эта система обучения основывается на мировом опыте. Разработано огромное количество различных изобретательских задач, к решению которых ребенка должен аккуратно и грамотно подтолкнуть преподаватель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znaik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473133"/>
            <a:ext cx="2119314" cy="23848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928670"/>
            <a:ext cx="71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       </a:t>
            </a:r>
            <a:r>
              <a:rPr lang="ru-RU" dirty="0" smtClean="0">
                <a:solidFill>
                  <a:srgbClr val="0070C0"/>
                </a:solidFill>
              </a:rPr>
              <a:t>Советы воспитателям:</a:t>
            </a:r>
          </a:p>
          <a:p>
            <a:r>
              <a:rPr lang="ru-RU" dirty="0" smtClean="0"/>
              <a:t>-В рассказе следует использовать словесные обороты, характеризующие временные отрезки (было - будет, утро - вечер, весна - осень, раньше - позже, до того - после того…). </a:t>
            </a:r>
          </a:p>
          <a:p>
            <a:r>
              <a:rPr lang="ru-RU" dirty="0" smtClean="0"/>
              <a:t>-Выбранный объект необходимо схематизировать на отдельном листе бумаги или доске. Стрелками вправо и влево от него показать линию прошлого и будущего. </a:t>
            </a:r>
          </a:p>
          <a:p>
            <a:r>
              <a:rPr lang="ru-RU" dirty="0" smtClean="0"/>
              <a:t>-Придумывать название рассказа-фантазии.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18"/>
            <a:ext cx="79296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</a:t>
            </a:r>
            <a:r>
              <a:rPr lang="ru-RU" dirty="0" smtClean="0">
                <a:solidFill>
                  <a:srgbClr val="FF0000"/>
                </a:solidFill>
              </a:rPr>
              <a:t>   6 этап:  «Описание местонахождения объектов на картине».</a:t>
            </a:r>
          </a:p>
          <a:p>
            <a:r>
              <a:rPr lang="ru-RU" dirty="0" smtClean="0"/>
              <a:t>Цель: учить детей пространственной ориентировке на картине; активизировать в речи слова, обозначающие пространственные ориентировки; учить алгоритму сужения поля поиска объекта на плоскости картины; формировать умение переносить ориентировки двухмерного пространства в трехмерное.</a:t>
            </a:r>
          </a:p>
          <a:p>
            <a:r>
              <a:rPr lang="ru-RU" dirty="0" smtClean="0"/>
              <a:t>1.Выбери предмет. Определи, где он находится на картине.</a:t>
            </a:r>
            <a:br>
              <a:rPr lang="ru-RU" dirty="0" smtClean="0"/>
            </a:br>
            <a:r>
              <a:rPr lang="ru-RU" dirty="0" smtClean="0"/>
              <a:t>2.Опиши, как расположены другие предметы по отношению к нему:</a:t>
            </a:r>
            <a:br>
              <a:rPr lang="ru-RU" dirty="0" smtClean="0"/>
            </a:br>
            <a:r>
              <a:rPr lang="ru-RU" dirty="0" smtClean="0"/>
              <a:t>а)как это видит тот, кто рассматривает картину;</a:t>
            </a:r>
            <a:br>
              <a:rPr lang="ru-RU" dirty="0" smtClean="0"/>
            </a:br>
            <a:r>
              <a:rPr lang="ru-RU" dirty="0" smtClean="0"/>
              <a:t>Б)с позиции выбранного предмета.</a:t>
            </a:r>
            <a:br>
              <a:rPr lang="ru-RU" dirty="0" smtClean="0"/>
            </a:br>
            <a:r>
              <a:rPr lang="ru-RU" dirty="0" smtClean="0"/>
              <a:t>Используются игры : « </a:t>
            </a:r>
            <a:r>
              <a:rPr lang="ru-RU" dirty="0" err="1" smtClean="0"/>
              <a:t>Да-нет</a:t>
            </a:r>
            <a:r>
              <a:rPr lang="ru-RU" dirty="0" smtClean="0"/>
              <a:t>», « Ожившая картина»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428604"/>
            <a:ext cx="77153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                    </a:t>
            </a:r>
            <a:r>
              <a:rPr lang="ru-RU" dirty="0" smtClean="0">
                <a:solidFill>
                  <a:srgbClr val="FF0000"/>
                </a:solidFill>
              </a:rPr>
              <a:t>    Советы педагогам:</a:t>
            </a:r>
          </a:p>
          <a:p>
            <a:r>
              <a:rPr lang="ru-RU" dirty="0" smtClean="0"/>
              <a:t>1.Дети должны знать правила игры в "</a:t>
            </a:r>
            <a:r>
              <a:rPr lang="ru-RU" dirty="0" err="1" smtClean="0"/>
              <a:t>Да-Нет</a:t>
            </a:r>
            <a:r>
              <a:rPr lang="ru-RU" dirty="0" smtClean="0"/>
              <a:t>": вопрос по месту нахождения загаданного объекта задается таким образом, чтобы ведущий смог ответить только "Да" или "Нет". Идет постепенное сужение поля поиска через отсечение лишней части плоскости. </a:t>
            </a:r>
          </a:p>
          <a:p>
            <a:r>
              <a:rPr lang="ru-RU" dirty="0" smtClean="0"/>
              <a:t>2.Для облегчения процесса сужения поля поиска рекомендуется использовать какие-либо ориентиры: веревочки, палочки, мел… </a:t>
            </a:r>
          </a:p>
          <a:p>
            <a:r>
              <a:rPr lang="ru-RU" dirty="0" smtClean="0"/>
              <a:t>3.Сценой для моделирования композиции картины может служить ковер, который повернут в зеркальном или боковом варианте по отношению к картине. В этом случае задача переноса ориентиров с двухмерного на трехмерное пространство усложняется. </a:t>
            </a:r>
          </a:p>
          <a:p>
            <a:r>
              <a:rPr lang="ru-RU" dirty="0" smtClean="0"/>
              <a:t>4.После того, как ребенок нашел себе место на сцене, он составляет рассказ-описание своего местонахождения относительно других объектов. </a:t>
            </a:r>
          </a:p>
          <a:p>
            <a:r>
              <a:rPr lang="ru-RU" dirty="0" smtClean="0"/>
              <a:t>5.Смоделированная композиция картины наблюдается зрителями 5-7 секунд и поощряется аплодисментами. </a:t>
            </a:r>
          </a:p>
          <a:p>
            <a:r>
              <a:rPr lang="ru-RU" dirty="0" smtClean="0"/>
              <a:t>6.Усложнением может служить схематизация на отдельном листе бумаги "ожившего" объекта во взаимосвязях с другими объектами.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8001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</a:t>
            </a:r>
            <a:r>
              <a:rPr lang="ru-RU" dirty="0" smtClean="0">
                <a:solidFill>
                  <a:srgbClr val="FF0000"/>
                </a:solidFill>
              </a:rPr>
              <a:t>7 этап:  "Составление рассказов от лица разных объектов".</a:t>
            </a:r>
          </a:p>
          <a:p>
            <a:r>
              <a:rPr lang="ru-RU" dirty="0" smtClean="0"/>
              <a:t>Цель: обобщить знания детей о признаках проявления разных эмоциональных состояний и причинах их изменения; уточнить знания детей о разных поведенческих реакциях в зависимости от черт характера объекта; упражнять детей в умении перевоплощаться, составлять связный творческий рассказ от первого лица. </a:t>
            </a:r>
          </a:p>
          <a:p>
            <a:r>
              <a:rPr lang="ru-RU" dirty="0" smtClean="0"/>
              <a:t>Для составления творческих рассказов от первого лица необходимо уточнить следующие знания </a:t>
            </a:r>
          </a:p>
          <a:p>
            <a:r>
              <a:rPr lang="ru-RU" dirty="0" smtClean="0"/>
              <a:t>          о разнообразных эмоциональных состояниях и настроениях. (Грустный - веселый, радостный - печальный, спокойный – возбужденный). </a:t>
            </a:r>
          </a:p>
          <a:p>
            <a:r>
              <a:rPr lang="ru-RU" dirty="0" smtClean="0"/>
              <a:t>          о разнообразных чертах характера. (Добрый - злой, трудолюбивый - ленивый, вежливый - грубый, умный - глупый…) </a:t>
            </a:r>
          </a:p>
          <a:p>
            <a:r>
              <a:rPr lang="ru-RU" dirty="0" smtClean="0"/>
              <a:t>          о признаках проявления того или иного эмоционального состояния. (Веселый - улыбается, все его радует, вызывает смех…; грустный -вздыхает, все его огорчает, много жалуется, плаксивый…; добрый - всех любит, заботится, помогает, хлопочет…). </a:t>
            </a:r>
          </a:p>
          <a:p>
            <a:r>
              <a:rPr lang="ru-RU" dirty="0" smtClean="0"/>
              <a:t>          О разнообразных средствах интонационной выразительности речи (темп речи, сила голоса, тембр…), правилах их применения.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214422"/>
            <a:ext cx="8501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1.Выбери  объект (героя) на картине. </a:t>
            </a:r>
          </a:p>
          <a:p>
            <a:r>
              <a:rPr lang="ru-RU" dirty="0" smtClean="0"/>
              <a:t>2.Определи его эмоциональное состояние, настроение или черту характера. </a:t>
            </a:r>
          </a:p>
          <a:p>
            <a:r>
              <a:rPr lang="ru-RU" dirty="0" smtClean="0"/>
              <a:t>3. «Войди»  в образ героя (представь себя им). </a:t>
            </a:r>
          </a:p>
          <a:p>
            <a:r>
              <a:rPr lang="ru-RU" dirty="0" smtClean="0"/>
              <a:t>4. Опиши, как воспринимает выбранный тобой герой то , что изображено на картине (я –красивая лужа и т.д.)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7715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 тем, как обучить ребенка составлению творческих рассказов от первого лица проводятся  творческие задания, которые имеют следующее содержание: </a:t>
            </a:r>
          </a:p>
          <a:p>
            <a:r>
              <a:rPr lang="ru-RU" dirty="0" smtClean="0"/>
              <a:t>"Я назову тебе черту характера, а ты скажи наоборот". </a:t>
            </a:r>
          </a:p>
          <a:p>
            <a:r>
              <a:rPr lang="ru-RU" dirty="0" smtClean="0"/>
              <a:t>"Покажи действием и мимикой изменение твоих чувств". </a:t>
            </a:r>
          </a:p>
          <a:p>
            <a:r>
              <a:rPr lang="ru-RU" dirty="0" smtClean="0"/>
              <a:t>"Превратись в кого-нибудь или во что-нибудь. Опиши твои чувства". </a:t>
            </a:r>
          </a:p>
          <a:p>
            <a:r>
              <a:rPr lang="ru-RU" dirty="0" smtClean="0"/>
              <a:t>Для обучения составлению творческих рассказов от лица какого-либо объекта картины с заранее заданной характеристикой использовали </a:t>
            </a:r>
            <a:r>
              <a:rPr lang="ru-RU" u="sng" dirty="0" smtClean="0">
                <a:solidFill>
                  <a:srgbClr val="FF0000"/>
                </a:solidFill>
              </a:rPr>
              <a:t>прием </a:t>
            </a:r>
            <a:r>
              <a:rPr lang="ru-RU" u="sng" dirty="0" err="1" smtClean="0">
                <a:solidFill>
                  <a:srgbClr val="FF0000"/>
                </a:solidFill>
              </a:rPr>
              <a:t>эмпатии</a:t>
            </a:r>
            <a:r>
              <a:rPr lang="ru-RU" dirty="0" smtClean="0"/>
              <a:t>. Он заключается в том, что ребенок представляет себя объектом и "входит" в его эмоциональное состояние, передает его черты характера. Идет подробное описание его состояния, отношений с окружающим миром и возникших проблем.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                   Советы воспитателям:</a:t>
            </a:r>
          </a:p>
          <a:p>
            <a:r>
              <a:rPr lang="ru-RU" dirty="0" smtClean="0"/>
              <a:t>При выборе объекта и его эмоциональной характеристики необходимо учитывать возраст ребенка. </a:t>
            </a:r>
          </a:p>
          <a:p>
            <a:r>
              <a:rPr lang="ru-RU" dirty="0" smtClean="0"/>
              <a:t>Следует побуждать ребенка брать на себя роль не только простых объектов, но и частей объекта (глаза кошки-мамы) или места происходящего (я - сарай, в котором находится кошачья семья). </a:t>
            </a:r>
          </a:p>
          <a:p>
            <a:r>
              <a:rPr lang="ru-RU" dirty="0" smtClean="0"/>
              <a:t>От простых и обобщенных эмоциональных характеристик (добрый - злой) осуществлять переход к нюансам настроений (встревоженный, равнодушный…).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72152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Возможны разные формы организации работы с детьми: 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коллективные</a:t>
            </a:r>
            <a:r>
              <a:rPr lang="ru-RU" dirty="0" smtClean="0"/>
              <a:t>, при которых вся группа детей сочиняет рассказ от лица одного героя; 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подгрупповые</a:t>
            </a:r>
            <a:r>
              <a:rPr lang="ru-RU" dirty="0" smtClean="0"/>
              <a:t>, при которых воспитатель дает разным подгруппам противоположные характеристики одного героя. ПР: Предлагается составить рассказ про котенка на картине. Одной подгруппе - про веселого, а другой - про грустного котенка. Рассказ идет об окружении героя, но через призму разных его эмоциональных состояний. 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индивидуальные </a:t>
            </a:r>
            <a:r>
              <a:rPr lang="ru-RU" dirty="0" smtClean="0"/>
              <a:t>задания, которые могут быть предложены воспитателем или самостоятельно выбраны ребенком. </a:t>
            </a:r>
          </a:p>
          <a:p>
            <a:r>
              <a:rPr lang="ru-RU" dirty="0" smtClean="0"/>
              <a:t>Следует предложить ребенку структуру построения рассказа: сначала назвать своего героя "Я - тот-то…", потом описать свое эмоциональное состояние, или настроение, характер, далее передать восприятие изображенного на картине глазами выбранного героя, предложить решение проблемной ситуации. Окончание рассказа - восстановление эмоционального равновесия героя. По окончании рассказа ребенок дает ему название.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928670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          </a:t>
            </a:r>
            <a:r>
              <a:rPr lang="ru-RU" dirty="0" smtClean="0">
                <a:solidFill>
                  <a:srgbClr val="FF0000"/>
                </a:solidFill>
              </a:rPr>
              <a:t> 8 этап:  "Смысловая характеристика картины".</a:t>
            </a:r>
          </a:p>
          <a:p>
            <a:r>
              <a:rPr lang="ru-RU" dirty="0" smtClean="0"/>
              <a:t>Цель: развивать мыслительные действия детей, ведущие к объяснению смысла изображенного на картине; упражнять в умении подбирать название картины, точно отражающее ее смысл, с помощью пословиц и поговорок; подвести детей к пониманию того, что содержание картины может иметь не один смысл.</a:t>
            </a:r>
          </a:p>
          <a:p>
            <a:r>
              <a:rPr lang="ru-RU" dirty="0" smtClean="0"/>
              <a:t>-Пословицы и поговорки (Подбор пословиц и поговорок на лепестках «Ромашка мудрости»)</a:t>
            </a:r>
          </a:p>
          <a:p>
            <a:r>
              <a:rPr lang="ru-RU" dirty="0" smtClean="0"/>
              <a:t>-Игра «Найди самое удачное название картины»</a:t>
            </a:r>
          </a:p>
          <a:p>
            <a:endParaRPr lang="ru-RU" dirty="0"/>
          </a:p>
        </p:txBody>
      </p:sp>
      <p:pic>
        <p:nvPicPr>
          <p:cNvPr id="4" name="Рисунок 3" descr="big845103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786190"/>
            <a:ext cx="3538539" cy="2651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6715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             Советы воспитателям: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 начальном этапе используется не более пяти пословиц разной тематики, идет коллективное обсуждение каждой.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 следующем этапе берется большее количество пословиц и поговорок, идет коллективное обсуждение, для названия картины выбираются наиболее удачные.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 третьем этапе ребенок самостоятельно выбирает название картины, представленное в виде пословицы или поговорки.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Четвертый этап работы: ребенок составляет рассказ по сюжету картины согласно выбранной пословице или поговорке.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 заключительном этапе звучат разные рассказы по одной картине в зависимости от выбранных для их названия пословиц или поговорок.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50004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Традиционная методика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00108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Картина  не демонстрируется детям  заранее.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готовит вопросы детям по содержанию картины. Обычно дошкольники сами не задают вопросов.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Рекомендуется использовать образец рассказа воспитателя  по картине.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Заслушиваются рассказы, составленные только 3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ребятами из 20 детей.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Качество рассказов оценивается воспитателем, как правило, на уровне «хорошо 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плохо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4" name="Рисунок 3" descr="2937972592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4143380"/>
            <a:ext cx="2475470" cy="2471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642918"/>
            <a:ext cx="80010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            </a:t>
            </a:r>
            <a:r>
              <a:rPr lang="ru-RU" dirty="0" smtClean="0">
                <a:solidFill>
                  <a:srgbClr val="FF0000"/>
                </a:solidFill>
              </a:rPr>
              <a:t>9 этап:  "Составление рассказов-фантазий".</a:t>
            </a:r>
          </a:p>
          <a:p>
            <a:r>
              <a:rPr lang="ru-RU" dirty="0" smtClean="0"/>
              <a:t>Цель: учить детей преобразовывать содержание картины с помощью типовых приемов фантазирования; учить детей составлять рассказы фантастического содержания. Для сочинения фантастических рассказов по картине следует знать основные приемы фантазирования: </a:t>
            </a:r>
          </a:p>
          <a:p>
            <a:r>
              <a:rPr lang="ru-RU" dirty="0" smtClean="0"/>
              <a:t>"Увеличение - уменьшение" (преобразование размера, формы, цвета, изменение степени проявления какого-либо свойства объекта); </a:t>
            </a:r>
          </a:p>
          <a:p>
            <a:r>
              <a:rPr lang="ru-RU" dirty="0" smtClean="0"/>
              <a:t>"Деление-объединение" (деление объектов на части, объединение их в другой последовательности или взаимообмен объектами своими частями); </a:t>
            </a:r>
          </a:p>
          <a:p>
            <a:r>
              <a:rPr lang="ru-RU" dirty="0" smtClean="0"/>
              <a:t>"Оживление-окаменение" (объект наделяется свойствами динамики или статики); </a:t>
            </a:r>
          </a:p>
          <a:p>
            <a:r>
              <a:rPr lang="ru-RU" dirty="0" smtClean="0"/>
              <a:t>"Специализация - универсализация" (расширение либо ограничение ресурсов объекта); </a:t>
            </a:r>
          </a:p>
          <a:p>
            <a:r>
              <a:rPr lang="ru-RU" dirty="0" smtClean="0"/>
              <a:t>"Наоборот" (приобретение объектом инверсных свойств); </a:t>
            </a:r>
          </a:p>
          <a:p>
            <a:r>
              <a:rPr lang="ru-RU" dirty="0" smtClean="0"/>
              <a:t>"Ускорение - замедление" (остановка тех или иных процессов, увеличение их скорости, перемещение объекта во времени и др.).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18"/>
            <a:ext cx="84296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Игровой прием "Пришел в гости волшебник…". </a:t>
            </a:r>
          </a:p>
          <a:p>
            <a:r>
              <a:rPr lang="ru-RU" dirty="0" smtClean="0"/>
              <a:t>Приглашаются волшебники: </a:t>
            </a:r>
          </a:p>
          <a:p>
            <a:r>
              <a:rPr lang="ru-RU" dirty="0" smtClean="0"/>
              <a:t>Волшебник Увеличения-Уменьшения (ребенок выбирает объект и его свойства и производит их фантастическое преобразование). </a:t>
            </a:r>
          </a:p>
          <a:p>
            <a:r>
              <a:rPr lang="ru-RU" dirty="0" smtClean="0"/>
              <a:t>Волшебник Деления-Объединения (выбранный объект дробится на части и перепутывается по структуре, либо меняется своими частями с другими объектами). </a:t>
            </a:r>
          </a:p>
          <a:p>
            <a:r>
              <a:rPr lang="ru-RU" dirty="0" smtClean="0"/>
              <a:t>Волшебник Оживления-Окаменения (выбранный объект, либо его часть становятся подвижными или, наоборот, лишаются возможности перемещаться в пространстве). </a:t>
            </a:r>
          </a:p>
          <a:p>
            <a:r>
              <a:rPr lang="ru-RU" dirty="0" smtClean="0"/>
              <a:t>Волшебник </a:t>
            </a:r>
            <a:r>
              <a:rPr lang="ru-RU" dirty="0" err="1" smtClean="0"/>
              <a:t>МогуВсе</a:t>
            </a:r>
            <a:r>
              <a:rPr lang="ru-RU" dirty="0" smtClean="0"/>
              <a:t> - </a:t>
            </a:r>
            <a:r>
              <a:rPr lang="ru-RU" dirty="0" err="1" smtClean="0"/>
              <a:t>МогуТолько</a:t>
            </a:r>
            <a:r>
              <a:rPr lang="ru-RU" dirty="0" smtClean="0"/>
              <a:t> (объект наделяется неограниченными возможностями либо ограничивается в своих свойствах). </a:t>
            </a:r>
          </a:p>
          <a:p>
            <a:r>
              <a:rPr lang="ru-RU" dirty="0" smtClean="0"/>
              <a:t>Волшебник Наоборот (у объекта выявляется какое-либо свойство и меняется на противоположное). </a:t>
            </a:r>
          </a:p>
          <a:p>
            <a:r>
              <a:rPr lang="ru-RU" dirty="0" smtClean="0"/>
              <a:t>Волшебник Времени (этот волшебник многофункционален и предполагает преобразование временных процессов: Волшебник Ускорения-Замедления, волшебник Обратного Времени, волшебник Перепутывания Времени, волшебник Остановки Времени, Машина Времени, Зеркало Времени).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85794"/>
            <a:ext cx="7358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Предложить  детям выбрать одно из преобразований объекта и ответить на вопросы: </a:t>
            </a:r>
          </a:p>
          <a:p>
            <a:r>
              <a:rPr lang="ru-RU" dirty="0" smtClean="0"/>
              <a:t>Что происходит с этим объектом? </a:t>
            </a:r>
          </a:p>
          <a:p>
            <a:r>
              <a:rPr lang="ru-RU" dirty="0" smtClean="0"/>
              <a:t>Какие ощущения он испытывает? </a:t>
            </a:r>
          </a:p>
          <a:p>
            <a:r>
              <a:rPr lang="ru-RU" dirty="0" smtClean="0"/>
              <a:t>Как он теперь воспринимает окружающий мир? </a:t>
            </a:r>
          </a:p>
          <a:p>
            <a:r>
              <a:rPr lang="ru-RU" dirty="0" smtClean="0"/>
              <a:t>Как окружающий мир относится к преобразованному объекту? </a:t>
            </a:r>
          </a:p>
          <a:p>
            <a:r>
              <a:rPr lang="ru-RU" dirty="0" smtClean="0"/>
              <a:t>Каковы положительные и отрицательные последствия преобразований? </a:t>
            </a:r>
          </a:p>
          <a:p>
            <a:r>
              <a:rPr lang="ru-RU" dirty="0" smtClean="0"/>
              <a:t>Какие проблемы возникают у объекта с окружающим миром? </a:t>
            </a:r>
          </a:p>
          <a:p>
            <a:r>
              <a:rPr lang="ru-RU" dirty="0" smtClean="0"/>
              <a:t>Как фантастический объект может помочь решить проблемы окружающих объектов? </a:t>
            </a:r>
          </a:p>
          <a:p>
            <a:r>
              <a:rPr lang="ru-RU" dirty="0" smtClean="0"/>
              <a:t>Как окружение может согласоваться с измененным объектом? </a:t>
            </a:r>
          </a:p>
          <a:p>
            <a:r>
              <a:rPr lang="ru-RU" dirty="0" smtClean="0"/>
              <a:t>Предложить детям составить рассказ по результатам обсуждения.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5" y="1000109"/>
            <a:ext cx="72152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                       </a:t>
            </a:r>
            <a:r>
              <a:rPr lang="ru-RU" dirty="0" smtClean="0">
                <a:solidFill>
                  <a:srgbClr val="C00000"/>
                </a:solidFill>
              </a:rPr>
              <a:t>Советы воспитателям:</a:t>
            </a:r>
          </a:p>
          <a:p>
            <a:r>
              <a:rPr lang="ru-RU" dirty="0" smtClean="0"/>
              <a:t>Приемы фантазирования должны быть хорошо знакомы детям. Они должны знать возможности каждого "Волшебника". </a:t>
            </a:r>
          </a:p>
          <a:p>
            <a:r>
              <a:rPr lang="ru-RU" dirty="0" smtClean="0"/>
              <a:t>Когда объявляется фантастическое преобразование, то выбирается сначала объект или его часть, приглашается "Волшебник", производится преобразование, а затем объект с необычным свойством описывается. </a:t>
            </a:r>
          </a:p>
          <a:p>
            <a:r>
              <a:rPr lang="ru-RU" dirty="0" smtClean="0"/>
              <a:t>Целесообразно провести серию занятий по одной картине с постепенным включением новых приемов фантазирования. Фантастические рассказы-зарисовки составляются коллективно. </a:t>
            </a:r>
          </a:p>
          <a:p>
            <a:r>
              <a:rPr lang="ru-RU" dirty="0" smtClean="0"/>
              <a:t>В дальнейшем необходимо дифференцировать задания, распределив волшебников между детьми и предложив составить самостоятельно или командами рассказы фантастического плана. </a:t>
            </a:r>
          </a:p>
          <a:p>
            <a:r>
              <a:rPr lang="ru-RU" dirty="0" smtClean="0"/>
              <a:t>Можно инсценировать с детьми придуманные рассказы или оформить книжки-малышки с их текстами.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2868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</a:t>
            </a:r>
            <a:r>
              <a:rPr lang="ru-RU" dirty="0" smtClean="0">
                <a:solidFill>
                  <a:srgbClr val="C00000"/>
                </a:solidFill>
              </a:rPr>
              <a:t>    10 этап:  "Составление сказок нравственно-этического характера".</a:t>
            </a:r>
          </a:p>
          <a:p>
            <a:r>
              <a:rPr lang="ru-RU" dirty="0" smtClean="0"/>
              <a:t>Цель: обучать детей приемам составления текстов морально-этического плана по мотивам содержания картины; учить выводить мораль из составленного текста сказки. </a:t>
            </a:r>
          </a:p>
          <a:p>
            <a:r>
              <a:rPr lang="ru-RU" dirty="0" smtClean="0"/>
              <a:t>           Работа с детьми:</a:t>
            </a:r>
          </a:p>
          <a:p>
            <a:r>
              <a:rPr lang="ru-RU" dirty="0" smtClean="0"/>
              <a:t>Предложить детям сочинить сказку по картине. </a:t>
            </a:r>
          </a:p>
          <a:p>
            <a:r>
              <a:rPr lang="ru-RU" dirty="0" smtClean="0"/>
              <a:t>Определить и назвать место, где будут разворачиваться события. Назвать героев сказки. </a:t>
            </a:r>
          </a:p>
          <a:p>
            <a:r>
              <a:rPr lang="ru-RU" dirty="0" smtClean="0"/>
              <a:t>Наделить выбранные объекты свойствами или чертами характера человека. </a:t>
            </a:r>
          </a:p>
          <a:p>
            <a:r>
              <a:rPr lang="ru-RU" dirty="0" smtClean="0"/>
              <a:t>Предложить детям сделать речевую зарисовку, касающуюся начала сказки (кто и где жил, какой он был). </a:t>
            </a:r>
          </a:p>
          <a:p>
            <a:r>
              <a:rPr lang="ru-RU" dirty="0" smtClean="0"/>
              <a:t>Объявить Случай (появление необычного предмета, явление природы), который приводит к конфликтной ситуации. </a:t>
            </a:r>
          </a:p>
          <a:p>
            <a:r>
              <a:rPr lang="ru-RU" dirty="0" smtClean="0"/>
              <a:t>Продолжение составления текста как описания отношения героев сказки к случаю согласно их личностной характеристике. </a:t>
            </a:r>
          </a:p>
          <a:p>
            <a:r>
              <a:rPr lang="ru-RU" dirty="0" smtClean="0"/>
              <a:t>Обсуждение мнения каждого героя. </a:t>
            </a:r>
          </a:p>
          <a:p>
            <a:r>
              <a:rPr lang="ru-RU" dirty="0" smtClean="0"/>
              <a:t>Провозглашение морали мудрым объектом. Описание разрешения конфликтной ситуации на основе этой морали. </a:t>
            </a:r>
          </a:p>
          <a:p>
            <a:r>
              <a:rPr lang="ru-RU" dirty="0" smtClean="0"/>
              <a:t>Придумывание названия сказки.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8581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                     </a:t>
            </a:r>
            <a:r>
              <a:rPr lang="ru-RU" dirty="0" smtClean="0">
                <a:solidFill>
                  <a:srgbClr val="FF0000"/>
                </a:solidFill>
              </a:rPr>
              <a:t>Советы воспитателям:</a:t>
            </a:r>
          </a:p>
          <a:p>
            <a:r>
              <a:rPr lang="ru-RU" dirty="0" smtClean="0"/>
              <a:t>Следует уточнить знания детей о разнообразных нравственных качествах и чертах характера человека, затем обыграть их с помощью приемов </a:t>
            </a:r>
            <a:r>
              <a:rPr lang="ru-RU" dirty="0" err="1" smtClean="0"/>
              <a:t>эмпатии</a:t>
            </a:r>
            <a:r>
              <a:rPr lang="ru-RU" dirty="0" smtClean="0"/>
              <a:t>, используя мимику, жесты и другие выразительные средства. </a:t>
            </a:r>
          </a:p>
          <a:p>
            <a:r>
              <a:rPr lang="ru-RU" dirty="0" smtClean="0"/>
              <a:t>Давать возможность детям в процессе сочинения сказки включать приемы театрализации. </a:t>
            </a:r>
          </a:p>
          <a:p>
            <a:r>
              <a:rPr lang="ru-RU" dirty="0" smtClean="0"/>
              <a:t>При обозначении героев сказки целесообразно использовать приемы моделирования (схематическое обозначение объектов и буквенное обозначение черт характера). </a:t>
            </a:r>
          </a:p>
          <a:p>
            <a:r>
              <a:rPr lang="ru-RU" dirty="0" smtClean="0"/>
              <a:t>От коллективного сочинения сказки (с помощью "мозгового штурма") необходимо переходить к индивидуальному сочинительству. </a:t>
            </a:r>
          </a:p>
          <a:p>
            <a:r>
              <a:rPr lang="ru-RU" dirty="0" smtClean="0"/>
              <a:t>При коллективном сочинении каждому ребенку предлагается придумать собственное название сказки и сообщить его педагогу по секрету. Воспитатель записывает название сказок, затем объявляет конкурс названий. </a:t>
            </a:r>
          </a:p>
          <a:p>
            <a:r>
              <a:rPr lang="ru-RU" dirty="0" smtClean="0"/>
              <a:t>По мотивам сказки можно предложить детям сделать рисунки или организовать театральное действие.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73581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C00000"/>
                </a:solidFill>
              </a:rPr>
              <a:t>11 этап "Составление рифмованных текстов по картине"</a:t>
            </a:r>
          </a:p>
          <a:p>
            <a:r>
              <a:rPr lang="ru-RU" dirty="0" smtClean="0"/>
              <a:t>Цель: познакомить детей с моделями составления рифмованных текстов, формировать умение составлять рифмованный текст по содержанию картин. </a:t>
            </a:r>
          </a:p>
          <a:p>
            <a:endParaRPr lang="ru-RU" dirty="0" smtClean="0"/>
          </a:p>
          <a:p>
            <a:r>
              <a:rPr lang="ru-RU" dirty="0" smtClean="0"/>
              <a:t>Для создания рифмованного текста можно пользоваться </a:t>
            </a:r>
            <a:r>
              <a:rPr lang="ru-RU" b="1" u="sng" dirty="0" smtClean="0"/>
              <a:t>опорой: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«Жили-были как-то кто-то,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Ой, какие были кто-то,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Что-то делали они,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На картину посмотри.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И закончив, говори: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"Вот какие кто-то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На картине такой-то…".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Составление рифмованных текстов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Подбери рифмующиеся слова и предметы на картине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Мячик-</a:t>
                      </a:r>
                    </a:p>
                    <a:p>
                      <a:r>
                        <a:rPr lang="ru-RU" dirty="0" smtClean="0"/>
                        <a:t>Бантик-</a:t>
                      </a:r>
                    </a:p>
                    <a:p>
                      <a:r>
                        <a:rPr lang="ru-RU" dirty="0" smtClean="0"/>
                        <a:t>Палочка-</a:t>
                      </a:r>
                    </a:p>
                    <a:p>
                      <a:r>
                        <a:rPr lang="ru-RU" dirty="0" smtClean="0"/>
                        <a:t>Девочка-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2.Из пары слов составь две строчки так, чтобы каждая строчка заканчивалась рифмующимся</a:t>
                      </a:r>
                      <a:r>
                        <a:rPr lang="ru-RU" baseline="0" dirty="0" smtClean="0"/>
                        <a:t> словом.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Жила-была девочка</a:t>
                      </a:r>
                    </a:p>
                    <a:p>
                      <a:r>
                        <a:rPr lang="ru-RU" dirty="0" smtClean="0"/>
                        <a:t>И была она …</a:t>
                      </a:r>
                    </a:p>
                    <a:p>
                      <a:r>
                        <a:rPr lang="ru-RU" dirty="0" smtClean="0"/>
                        <a:t>И на голове у неё был бантик,</a:t>
                      </a:r>
                    </a:p>
                    <a:p>
                      <a:r>
                        <a:rPr lang="ru-RU" dirty="0" smtClean="0"/>
                        <a:t>Он похож на …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3.Составь стихотворение из этих четырёх строк.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r>
                        <a:rPr lang="ru-RU" baseline="0" dirty="0" smtClean="0"/>
                        <a:t> Добавь о девочке пятую строку( можно без рифмы, по содержанию картины)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928670"/>
            <a:ext cx="8358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          </a:t>
            </a:r>
            <a:r>
              <a:rPr lang="ru-RU" dirty="0" smtClean="0">
                <a:solidFill>
                  <a:srgbClr val="FF0000"/>
                </a:solidFill>
              </a:rPr>
              <a:t>        Советы воспитателям:</a:t>
            </a:r>
          </a:p>
          <a:p>
            <a:r>
              <a:rPr lang="ru-RU" dirty="0" smtClean="0"/>
              <a:t>Заучивая или читая детям стихотворения, проводить с детьми их анализ. </a:t>
            </a:r>
          </a:p>
          <a:p>
            <a:r>
              <a:rPr lang="ru-RU" dirty="0" smtClean="0"/>
              <a:t>Чаще включать в педагогический процесс игры по составлению рифмы. </a:t>
            </a:r>
          </a:p>
          <a:p>
            <a:r>
              <a:rPr lang="ru-RU" dirty="0" smtClean="0"/>
              <a:t>На занятиях по развитию речи проводить с детьми лексические упражнения по подбору признаков, действий с целью активизации в речи прилагательных и глаголов. </a:t>
            </a:r>
          </a:p>
          <a:p>
            <a:r>
              <a:rPr lang="ru-RU" dirty="0" smtClean="0"/>
              <a:t>Целесообразно возвращаться к сочиненным детьми рифмованным текстам с целью их модификации.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00042"/>
            <a:ext cx="67866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Традиционная методика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ведет к развитию самостоятельности детей при составлении рассказов по сюжетной картине. Невозможно пополнение словаря, формирование грамматического строя речи, а тем более составление собственного речевого продукта за короткое время. Рассказы детей фактически являются вариантами образца рассказа воспитателя; теряется интерес к рассказу своих сверстников, потому что тексты однообразны. Все дети группы не имеют возможности рассказать свой текст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им отводится роль пассивного слушателя.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00108"/>
            <a:ext cx="8215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Методы ТРИЗ, рассчитанные на  </a:t>
            </a:r>
            <a:r>
              <a:rPr lang="ru-RU" sz="3200" smtClean="0">
                <a:solidFill>
                  <a:srgbClr val="FF0000"/>
                </a:solidFill>
              </a:rPr>
              <a:t>обучение детей по </a:t>
            </a:r>
            <a:r>
              <a:rPr lang="ru-RU" sz="3200" dirty="0" smtClean="0">
                <a:solidFill>
                  <a:srgbClr val="FF0000"/>
                </a:solidFill>
              </a:rPr>
              <a:t>составлению двух типов рассказов по картине</a:t>
            </a:r>
            <a:r>
              <a:rPr lang="ru-RU" sz="3200" dirty="0" smtClean="0"/>
              <a:t>:</a:t>
            </a:r>
          </a:p>
          <a:p>
            <a:r>
              <a:rPr lang="ru-RU" sz="3200" dirty="0" smtClean="0"/>
              <a:t>-1-ый тип : «Текст реалистического характера»</a:t>
            </a:r>
          </a:p>
          <a:p>
            <a:r>
              <a:rPr lang="ru-RU" sz="3200" dirty="0" smtClean="0"/>
              <a:t>-2-ой тип : « Текст фантастического характера».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736"/>
            <a:ext cx="71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1-ый тип : « Текст реалистического характера».</a:t>
            </a:r>
          </a:p>
          <a:p>
            <a:r>
              <a:rPr lang="ru-RU" dirty="0" smtClean="0"/>
              <a:t>Цель: обучение составлению описательных рассказов по картине.</a:t>
            </a:r>
          </a:p>
          <a:p>
            <a:r>
              <a:rPr lang="ru-RU" dirty="0" smtClean="0"/>
              <a:t>Виды получаемых текстов: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рассказ как фиксация изображенных объектов и их смысловых взаимосвязей;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описание картины как раскрытие темы;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развёрнутое описание конкретного объекта;</a:t>
            </a:r>
          </a:p>
          <a:p>
            <a:pPr marL="342900" indent="-342900">
              <a:buAutoNum type="arabicPeriod"/>
            </a:pPr>
            <a:r>
              <a:rPr lang="ru-RU" dirty="0" smtClean="0"/>
              <a:t>словесно-выразительное описание изображённого на картине с использованием аналогий: поэтических образов, метафор, сравнений и т.д.;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создание рифмованных текстов по содержанию картины.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79296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      </a:t>
            </a:r>
            <a:r>
              <a:rPr lang="ru-RU" dirty="0" smtClean="0">
                <a:solidFill>
                  <a:srgbClr val="FF0000"/>
                </a:solidFill>
              </a:rPr>
              <a:t>  2-ой тип: "Текст фантастического характера".</a:t>
            </a:r>
          </a:p>
          <a:p>
            <a:r>
              <a:rPr lang="ru-RU" dirty="0" smtClean="0"/>
              <a:t>Цель: составление рассказов фантастического плана по мотивам изображенного на картине. </a:t>
            </a:r>
          </a:p>
          <a:p>
            <a:r>
              <a:rPr lang="ru-RU" dirty="0" smtClean="0"/>
              <a:t>Виды получаемых текстов (выделены условно): </a:t>
            </a:r>
          </a:p>
          <a:p>
            <a:endParaRPr lang="ru-RU" dirty="0" smtClean="0"/>
          </a:p>
          <a:p>
            <a:r>
              <a:rPr lang="ru-RU" dirty="0" smtClean="0"/>
              <a:t>1. рассказ как фантастическое преобразование содержания; </a:t>
            </a:r>
          </a:p>
          <a:p>
            <a:r>
              <a:rPr lang="ru-RU" dirty="0" smtClean="0"/>
              <a:t>2. фантастический рассказ об отдельно взятом объекте и его изменениях во времени; </a:t>
            </a:r>
          </a:p>
          <a:p>
            <a:r>
              <a:rPr lang="ru-RU" dirty="0" smtClean="0"/>
              <a:t>3. рассказ от имени изображенного (представляемого) объекта с заданной или самостоятельно выбранной характеристикой; </a:t>
            </a:r>
          </a:p>
          <a:p>
            <a:r>
              <a:rPr lang="ru-RU" dirty="0" smtClean="0"/>
              <a:t>4. сказки по мотивам содержания картины; </a:t>
            </a:r>
          </a:p>
          <a:p>
            <a:r>
              <a:rPr lang="ru-RU" dirty="0" smtClean="0"/>
              <a:t>5. рифмованные тексты фантастического плана.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642918"/>
            <a:ext cx="67151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Модель работы с картиной как целостной системой:</a:t>
            </a:r>
          </a:p>
          <a:p>
            <a:r>
              <a:rPr lang="ru-RU" dirty="0" smtClean="0"/>
              <a:t>*Выделение объектов, изображенных на картине. </a:t>
            </a:r>
          </a:p>
          <a:p>
            <a:r>
              <a:rPr lang="ru-RU" dirty="0" smtClean="0"/>
              <a:t>*Установление взаимосвязей между объектами. </a:t>
            </a:r>
          </a:p>
          <a:p>
            <a:r>
              <a:rPr lang="ru-RU" dirty="0" smtClean="0"/>
              <a:t>*Характеристика объектов (активизируется опыт восприятия объектов разными органами чувств). </a:t>
            </a:r>
          </a:p>
          <a:p>
            <a:r>
              <a:rPr lang="ru-RU" dirty="0" smtClean="0"/>
              <a:t>*Описание изображенного на картине средствами символической аналогии (сравнения, метафоры). </a:t>
            </a:r>
          </a:p>
          <a:p>
            <a:r>
              <a:rPr lang="ru-RU" dirty="0" smtClean="0"/>
              <a:t>*Представление об объектах в рамках всего времени их существования (до момента изображения на картине и после). </a:t>
            </a:r>
          </a:p>
          <a:p>
            <a:r>
              <a:rPr lang="ru-RU" dirty="0" smtClean="0"/>
              <a:t>*Описание местонахождения объектов на картине. </a:t>
            </a:r>
          </a:p>
          <a:p>
            <a:r>
              <a:rPr lang="ru-RU" dirty="0" smtClean="0"/>
              <a:t>*Представление себя на картине в качестве одного из объектов. </a:t>
            </a:r>
          </a:p>
          <a:p>
            <a:r>
              <a:rPr lang="ru-RU" dirty="0" smtClean="0"/>
              <a:t>*Поиски многозначности смысла сюжета картины. </a:t>
            </a:r>
          </a:p>
          <a:p>
            <a:r>
              <a:rPr lang="ru-RU" dirty="0" smtClean="0"/>
              <a:t>*Составление творческих текстов с помощью приемов фантастического преобразования объектов на картине. </a:t>
            </a:r>
          </a:p>
          <a:p>
            <a:r>
              <a:rPr lang="ru-RU" dirty="0" smtClean="0"/>
              <a:t>*Создание сказок нравственно-этического плана по мотивам изображенного на картине. </a:t>
            </a:r>
          </a:p>
          <a:p>
            <a:r>
              <a:rPr lang="ru-RU" dirty="0" smtClean="0"/>
              <a:t>*Составление рифмованных текстов по содержанию картины.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367</TotalTime>
  <Words>1703</Words>
  <Application>Microsoft Office PowerPoint</Application>
  <PresentationFormat>Экран (4:3)</PresentationFormat>
  <Paragraphs>362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Эркер</vt:lpstr>
      <vt:lpstr>«Составление с детьми творческих рассказов по сюжетной картине с использованием технологии ТРИЗ»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СИСТЕМНЫЙ оператор</vt:lpstr>
      <vt:lpstr>Презентация PowerPoint</vt:lpstr>
      <vt:lpstr>Презентация PowerPoint</vt:lpstr>
      <vt:lpstr>Презентация PowerPoint</vt:lpstr>
      <vt:lpstr>В СТАРШИХ ГРУППАХ ВЫХОДИМ СНАЧАЛА НА «пятиэкранку»</vt:lpstr>
      <vt:lpstr>Затем на «девятиэкранку»:</vt:lpstr>
      <vt:lpstr>Презентация PowerPoint</vt:lpstr>
      <vt:lpstr>СИСТЕМНЫЙ ОПЕРАТОР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usea</cp:lastModifiedBy>
  <cp:revision>43</cp:revision>
  <dcterms:created xsi:type="dcterms:W3CDTF">2014-05-14T04:33:29Z</dcterms:created>
  <dcterms:modified xsi:type="dcterms:W3CDTF">2019-02-27T08:39:40Z</dcterms:modified>
</cp:coreProperties>
</file>