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8" r:id="rId3"/>
    <p:sldId id="314" r:id="rId4"/>
    <p:sldId id="313" r:id="rId5"/>
    <p:sldId id="312" r:id="rId6"/>
    <p:sldId id="310" r:id="rId7"/>
    <p:sldId id="319" r:id="rId8"/>
    <p:sldId id="317" r:id="rId9"/>
    <p:sldId id="318" r:id="rId10"/>
    <p:sldId id="328" r:id="rId11"/>
    <p:sldId id="334" r:id="rId12"/>
    <p:sldId id="337" r:id="rId13"/>
    <p:sldId id="338" r:id="rId14"/>
    <p:sldId id="333" r:id="rId15"/>
    <p:sldId id="348" r:id="rId16"/>
    <p:sldId id="356" r:id="rId17"/>
    <p:sldId id="376" r:id="rId18"/>
    <p:sldId id="375" r:id="rId19"/>
    <p:sldId id="344" r:id="rId20"/>
    <p:sldId id="366" r:id="rId21"/>
    <p:sldId id="367" r:id="rId22"/>
    <p:sldId id="371" r:id="rId23"/>
    <p:sldId id="372" r:id="rId24"/>
    <p:sldId id="362" r:id="rId25"/>
    <p:sldId id="359" r:id="rId26"/>
    <p:sldId id="378" r:id="rId27"/>
    <p:sldId id="340" r:id="rId28"/>
    <p:sldId id="342" r:id="rId29"/>
    <p:sldId id="361" r:id="rId30"/>
    <p:sldId id="329" r:id="rId31"/>
    <p:sldId id="35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FC7"/>
    <a:srgbClr val="F2CAAC"/>
    <a:srgbClr val="E0BEDE"/>
    <a:srgbClr val="E6F7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60"/>
  </p:normalViewPr>
  <p:slideViewPr>
    <p:cSldViewPr>
      <p:cViewPr varScale="1">
        <p:scale>
          <a:sx n="110" d="100"/>
          <a:sy n="110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573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92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44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6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72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680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51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03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345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3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7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BD35-084D-41F5-8A6E-AA816D3E9A5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14.05.2024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B9A4-683F-4B8B-879D-865436F4147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38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BD9F8B22C0912418FF587E9E4DFDA27FF30233EE21FC104F48DF42A37CAE5FC58BBC1A1C9lB41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2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_________Microsoft_Office_Word3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18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79676"/>
            <a:ext cx="5545794" cy="463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784975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АТТЕСТАЦИИ ПЕДАГОГИЧЕСКИХ РАБОТНИКОВ.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КВАЛИФИКАЦИОННОЙ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3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135" y="260648"/>
            <a:ext cx="8784976" cy="63325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работник должен лично присутствовать при его аттестации на заседании аттестационной комиссии.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случае невозможности присутствия работника в день проведения аттестации на заседании аттестационной комиссии по уважительным причинам (болезнь, командировка и др.), аттестация работника переносится на другую дату и в график аттестации вносятся соответствующие изменения, о чем работник должен быть ознакомлен под роспись не менее чем за 30 календарных дней до новой даты проведения его аттестации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При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неявке педагогического работника на заседание аттестационной комиссии без уважительной причины комиссия вправе провести аттестацию в его отсутствие.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Аттестационная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комиссия рассматривает сведения о педагогическом работнике, содержащиеся в представлении работодателя, заявление аттестуемого с соответствующим обоснованием в случае несогласия с представлением работодателя, и дает оценку соответствия педагогического работника занимаемой должности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Члены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аттестационной комиссии при необходимости вправе задавать педагогическому работнику вопросы, связанные с выполнением должностных обязанностей. 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Секретарь аттестационной комиссии ведет протокол заседания аттестационной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комиссии,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котором фиксирует ее решения и результаты голосования. Протокол подписывается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председателем (заместителем председателя),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секретарем и членами аттестационной комиссии, присутствовавшими на заседании, и хранится у работодателя.</a:t>
            </a:r>
          </a:p>
          <a:p>
            <a:pPr indent="180340" algn="just">
              <a:spcAft>
                <a:spcPts val="9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результатам аттестации педагогического работника аттестационная комиссия принимает одно из следующих решений:</a:t>
            </a:r>
          </a:p>
          <a:p>
            <a:pPr algn="just"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соответствует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(не соответствует) занимаемой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должности (указывается должность работника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9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450" y="260648"/>
            <a:ext cx="8656038" cy="668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r>
              <a:rPr lang="ru-RU" sz="17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 педагогического работника, прошедшего аттестацию, не позднее 2 рабочих дней со дня ее проведения секретарем аттестационной комиссии составляется выписка из протокола, содержащая сведения о фамилии, имени, отчестве аттестуемого, наименовании его должности, дате проведения заседания аттестационной комиссии, результатах голосования при принятии решения. Работодатель знакомит работника с ней под роспись в течение 3 рабочих дней после ее составления. </a:t>
            </a:r>
            <a:r>
              <a:rPr lang="ru-RU" sz="17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Выписка из протокола и представление работодателя хранятся в личном деле педагогического работника</a:t>
            </a:r>
            <a:r>
              <a:rPr lang="ru-RU" sz="17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В случае признания педагогического работника по результатам аттестации несоответствующим занимаемой должности вследствие недостаточной квалификации трудовой договор с ним может быть расторгнут в соответствии с пунктом 3 части 1 статьи 81 Трудового кодекса Российской Федерации. Увольнение по данному основанию допускается, если невозможно перевести педагогического работника с его письменного согласия на другую имеющуюся у работодателя работу (как вакантную должность или работу, соответствующую квалификации работника, так и вакантную нижестоящую должность или нижеоплачиваемую работу), которую работник может выполнять с учетом его состояния здоровья (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  <a:hlinkClick r:id="rId3"/>
              </a:rPr>
              <a:t>часть 3 статьи 81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 Трудового кодекса Российской Федерации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Результаты аттестации педагогический работник вправе обжаловать в суд в соответствии с законодательством Российской Федерации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900"/>
              </a:spcAft>
            </a:pP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52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568952" cy="63248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Аттестации не подлежат следующие педагогические работники: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проработавшие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занимаемой должности менее двух лет в данной организации;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б) беременные женщины;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в) женщины, находящиеся в отпуске по беременности и родам;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г) находящиеся в отпуске по уходу за ребенком до достижения им возраста трех лет;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д) отсутствовавшие на рабочем месте более четырех месяцев подряд в связи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заболеванием;</a:t>
            </a: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педагоги, ранее аттестованные на первую или высшую квалификационную категорию.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Аттестация педагогических работников, предусмотренных подпунктами «в» и «г» пункта 24 данного Порядка, возможна не ранее чем через два года после их выхода из указанных отпусков.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Аттестация педагогических работников, предусмотренных подпунктами «д» пункта 24 данного Порядка, возможна не ранее чем через год после их выхода на работу.</a:t>
            </a:r>
          </a:p>
        </p:txBody>
      </p:sp>
    </p:spTree>
    <p:extLst>
      <p:ext uri="{BB962C8B-B14F-4D97-AF65-F5344CB8AC3E}">
        <p14:creationId xmlns:p14="http://schemas.microsoft.com/office/powerpoint/2010/main" xmlns="" val="403341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44000" cy="624786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5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Добровольная аттестация 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5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педагога 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установления соответствия уровня его квалификации требованиям </a:t>
            </a:r>
            <a:r>
              <a:rPr lang="ru-RU" sz="5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или высшей квалификационной категории</a:t>
            </a:r>
            <a:r>
              <a:rPr lang="ru-RU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1619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014" y="23931"/>
            <a:ext cx="8398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4C30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имеет право аттестоваться?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3546"/>
            <a:ext cx="9144000" cy="561692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Аттестуются все педагогические работники образовательных организаций,</a:t>
            </a:r>
            <a:r>
              <a:rPr lang="ru-RU" b="1" dirty="0">
                <a:solidFill>
                  <a:srgbClr val="CC8E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  деятельность,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ч. совместители, а также работники, совмещающие должности наряду с работой в той же организации, определенной трудовым договором. </a:t>
            </a: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аттестации для присвоения первой категории могут подать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педагогические работники, 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квалификационных категорий – но не ранее чем, через 2 года работы в должности;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педагогические работники, имеющие первую категорию — если срок действия предыдущей «добровольной аттестации» подходит к концу.</a:t>
            </a:r>
          </a:p>
          <a:p>
            <a:pPr marL="82296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аттестации для присвоения высшей категории могут подать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8046" indent="-28575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имеющие первую категорию — но не ранее, чем через 2 года после ее присвоения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68046" indent="-28575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имеющие высшую категорию — если срок действия предыдущей «добровольной аттестации» подходит к концу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8046" indent="-285750">
              <a:spcBef>
                <a:spcPts val="600"/>
              </a:spcBef>
              <a:buClr>
                <a:srgbClr val="3891A7"/>
              </a:buClr>
              <a:buSzPct val="80000"/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у которых срок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высшей квалификационной категории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истек, имеют право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54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отказано в приеме заявления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692696"/>
            <a:ext cx="8496944" cy="584775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несовпадении у работника высшего или среднего специального профессионального образования с направлениями подготовки, предъявляемым к  должности квалификационной характеристикой (профессиональным стандартом)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Истечение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квалификационной категории  (первой или высшей) на день подачи заявления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Наличия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перерыва в педагогической деятельности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Нахождения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отпуске по уходу за ребенком до достижения им возрасте трех лет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аттестации на первую квалификационную  категорию в случае отказа в установлении высшей квалификационной категории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Незначительной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 работы  в организации по новому месту работы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Работник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 проходил за последние три года подготовку или не получал дополнительное профессиональное образование</a:t>
            </a:r>
          </a:p>
          <a:p>
            <a:endParaRPr lang="ru-RU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10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01000" cy="7647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ПРОФЕССИОНАЛЬНО-ЛИЧНОСТНЫХ КАЧЕСТВ ПЕДАГОГА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411760" y="559589"/>
            <a:ext cx="4104456" cy="102099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ДЕЯТЕЛЬНОСТЬ ПЕДАГОГА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755258"/>
            <a:ext cx="1656184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181" y="4328826"/>
            <a:ext cx="1656184" cy="972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Ценностно-смысловой компонент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1031" y="4425746"/>
            <a:ext cx="1512168" cy="90208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13546" y="4291658"/>
            <a:ext cx="1650941" cy="90208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707162"/>
            <a:ext cx="1944215" cy="7920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2168861"/>
            <a:ext cx="2018462" cy="97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Профессионально-образовательный компонент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80585"/>
            <a:ext cx="3131840" cy="14201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регуляция деятельности и поведения.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Регуляция и </a:t>
            </a:r>
            <a:r>
              <a:rPr lang="ru-RU" dirty="0" err="1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психических состояний.</a:t>
            </a:r>
          </a:p>
          <a:p>
            <a:r>
              <a:rPr lang="ru-RU" dirty="0" err="1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Самоменеджмент</a:t>
            </a:r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180" y="5300934"/>
            <a:ext cx="2851644" cy="13681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Ценностные ориентации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4737" y="5327830"/>
            <a:ext cx="2592288" cy="15301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культура.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Социально-коммуникативная </a:t>
            </a:r>
            <a:r>
              <a:rPr lang="ru-RU" dirty="0" err="1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интегративность</a:t>
            </a:r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9664" y="5211198"/>
            <a:ext cx="2880320" cy="15476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познавательная деятельность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71800" y="3140968"/>
            <a:ext cx="3255781" cy="11878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креативность.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Общепедагогическая квалификация.</a:t>
            </a: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квалификация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9664" y="1531561"/>
            <a:ext cx="3024336" cy="20414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межнационального общения.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умственного труда.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Экологическая, физическая, правовая, эстетическая, духовно-нравственная культура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051720" y="98072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588224" y="98072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01111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562002" y="3140968"/>
            <a:ext cx="77775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444208" y="3734897"/>
            <a:ext cx="648072" cy="774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7" idx="0"/>
          </p:cNvCxnSpPr>
          <p:nvPr/>
        </p:nvCxnSpPr>
        <p:spPr>
          <a:xfrm>
            <a:off x="4537115" y="4328826"/>
            <a:ext cx="0" cy="969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861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116632"/>
            <a:ext cx="8902067" cy="669674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1800" y="116632"/>
            <a:ext cx="3528392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КОМПЕТЕНТНОСТЬ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268760"/>
            <a:ext cx="3528392" cy="1080120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 СОСТАВЛЯЮЩАЯ</a:t>
            </a:r>
            <a:endParaRPr lang="ru-RU" b="1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340768"/>
            <a:ext cx="3960440" cy="1008112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СОСТАВЛЯЮЩАЯ</a:t>
            </a:r>
            <a:endParaRPr lang="ru-RU" b="1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744924"/>
            <a:ext cx="1800200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информацией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3728" y="2780928"/>
            <a:ext cx="1800200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результатов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2780928"/>
            <a:ext cx="1872208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людьми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2744924"/>
            <a:ext cx="1914903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Самосовершенствование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4132816"/>
            <a:ext cx="1944216" cy="266429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информации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 информации </a:t>
            </a:r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23508" y="4132816"/>
            <a:ext cx="1772427" cy="266429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</a:t>
            </a:r>
          </a:p>
          <a:p>
            <a:pPr algn="ctr"/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66870" y="4116554"/>
            <a:ext cx="1881394" cy="2696821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отношениями.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команде.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окружающих</a:t>
            </a:r>
          </a:p>
          <a:p>
            <a:pPr algn="ctr"/>
            <a:endParaRPr lang="ru-RU" dirty="0" smtClean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020272" y="4180089"/>
            <a:ext cx="1989299" cy="263328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Самодиагностика.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рост.</a:t>
            </a:r>
          </a:p>
          <a:p>
            <a:r>
              <a:rPr lang="ru-RU" dirty="0" smtClean="0">
                <a:solidFill>
                  <a:srgbClr val="7A6A6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мобильность</a:t>
            </a:r>
          </a:p>
          <a:p>
            <a:endParaRPr lang="ru-RU" dirty="0">
              <a:solidFill>
                <a:srgbClr val="7A6A6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015716" y="620688"/>
            <a:ext cx="61206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88224" y="62068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99592" y="2348880"/>
            <a:ext cx="0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915816" y="24208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79612" y="39330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59832" y="393305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96136" y="2420888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956376" y="2420888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048164" y="39330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170820" y="3933056"/>
            <a:ext cx="0" cy="2915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662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78094"/>
            <a:ext cx="8935941" cy="66799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по 10 число каждого месяца (за исключением июня и июля) ответственные лица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органов исполнительной власти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Приморского края,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муниципальных органов, осуществляющих управление в сфере образования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государственных (кроме федеральных) и частных организаций (ответственные лица)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либо непосредственно сам педагогический работник, желающий пройти процедуру аттестации, представляют секретарю АК 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заявление и уведомление 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проведении аттестации на высшую или первую квалификационные </a:t>
            </a:r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категории.</a:t>
            </a:r>
            <a:endParaRPr lang="ru-RU" sz="2200" b="1" u="sng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работник несет полную ответственность за достоверность указанных сведений и имеет право отозвать свое заявление на любом этапе аттестации, о чем письменно уведомляет председателя АК.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Представленные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ответственными лицами или педагогическими работниками документы в АК должны быть напечатаны на белой бумаге формата А4, текст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TimesNewRoman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шрифт №14.</a:t>
            </a:r>
          </a:p>
        </p:txBody>
      </p:sp>
    </p:spTree>
    <p:extLst>
      <p:ext uri="{BB962C8B-B14F-4D97-AF65-F5344CB8AC3E}">
        <p14:creationId xmlns:p14="http://schemas.microsoft.com/office/powerpoint/2010/main" xmlns="" val="341854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8568952" cy="15696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Рекомендации по написанию заявления на первую и высшую квалификационную категорию: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568952" cy="4170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образовательных учреждений подают заявление секретарю аттестационной комиссии в рукописном варианте или печатном виде,  написанное на одной стороне  листа на формате А 4.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вкладывается в индивидуальный файл.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должно быть написано разборчивым почерком без сокращений.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персональные данные аттестуемого </a:t>
            </a: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в </a:t>
            </a: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документами. </a:t>
            </a:r>
            <a:endParaRPr lang="ru-RU" sz="25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89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42493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15 июня 2014 года 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вступил в силу 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«НОВЫЙ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ПРОВЕДЕНИЯ АТТЕСТАЦИИ ПЕДАГОГИЧЕСКИХ РАБОТНИКОВ ОРГАНИЗАЦИЙ, ОСУЩЕСТВЛЯЮЩИХ ОБРАЗОВАТЕЛЬНУЮ </a:t>
            </a: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ДЕЯТЕЛЬНОСТЬ», </a:t>
            </a:r>
            <a:endParaRPr lang="ru-RU" alt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утвержденный приказом </a:t>
            </a:r>
            <a:r>
              <a:rPr lang="ru-RU" altLang="ru-RU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 № 276  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7 апреля 2014 года</a:t>
            </a:r>
          </a:p>
        </p:txBody>
      </p:sp>
    </p:spTree>
    <p:extLst>
      <p:ext uri="{BB962C8B-B14F-4D97-AF65-F5344CB8AC3E}">
        <p14:creationId xmlns:p14="http://schemas.microsoft.com/office/powerpoint/2010/main" xmlns="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62273910"/>
              </p:ext>
            </p:extLst>
          </p:nvPr>
        </p:nvGraphicFramePr>
        <p:xfrm>
          <a:off x="2047875" y="0"/>
          <a:ext cx="5057775" cy="7172325"/>
        </p:xfrm>
        <a:graphic>
          <a:graphicData uri="http://schemas.openxmlformats.org/presentationml/2006/ole">
            <p:oleObj spid="_x0000_s4116" name="Документ" r:id="rId4" imgW="6565021" imgH="911398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78603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9568665"/>
              </p:ext>
            </p:extLst>
          </p:nvPr>
        </p:nvGraphicFramePr>
        <p:xfrm>
          <a:off x="1835696" y="0"/>
          <a:ext cx="5400600" cy="6858000"/>
        </p:xfrm>
        <a:graphic>
          <a:graphicData uri="http://schemas.openxmlformats.org/presentationml/2006/ole">
            <p:oleObj spid="_x0000_s3092" name="Документ" r:id="rId4" imgW="5925852" imgH="769573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9236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5956959"/>
              </p:ext>
            </p:extLst>
          </p:nvPr>
        </p:nvGraphicFramePr>
        <p:xfrm>
          <a:off x="428625" y="19050"/>
          <a:ext cx="4857750" cy="6981825"/>
        </p:xfrm>
        <a:graphic>
          <a:graphicData uri="http://schemas.openxmlformats.org/presentationml/2006/ole">
            <p:oleObj spid="_x0000_s5137" name="Документ" r:id="rId4" imgW="5932357" imgH="8518099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84168" y="1556792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согласие на обработку Ваших персональных данных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82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96944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Рассмотрение заявления аттестуемого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9842"/>
            <a:ext cx="839470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2169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аттестационной </a:t>
            </a:r>
            <a:r>
              <a:rPr lang="ru-RU" b="1" dirty="0" smtClean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endParaRPr lang="ru-RU" b="1" dirty="0">
              <a:solidFill>
                <a:srgbClr val="3227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297" y="1600200"/>
            <a:ext cx="47994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47589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26573"/>
            <a:ext cx="3347864" cy="15833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Аттестационная  комиссия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1556" y="2849826"/>
            <a:ext cx="5886908" cy="6120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Экспертная группа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89040"/>
            <a:ext cx="5940152" cy="30689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Экспертные процедуры на основе анализа:</a:t>
            </a:r>
          </a:p>
          <a:p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открытого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или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видеозаписи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Рабочей документации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педагога; 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результатов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внутрисадовского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контроля;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Методических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дидактических материалов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 том числе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ресурсов), используемых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самостоятельно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подготовленных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педагогом;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Портфолио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педагога;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(по необходимости: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будут проведены беседы с руководителем, руководителем районного методического объединения, </a:t>
            </a:r>
            <a:r>
              <a:rPr lang="ru-RU" sz="1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аттестующимся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педагогом, его коллегами, воспитанниками  и родителями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воспитанников).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580112" y="3479338"/>
            <a:ext cx="252028" cy="30970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7219" y="3833461"/>
            <a:ext cx="2664296" cy="22347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Экспертное заключение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2811772" y="4806836"/>
            <a:ext cx="360040" cy="2880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43608" y="1556791"/>
            <a:ext cx="405759" cy="2276669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635896" y="0"/>
            <a:ext cx="5508104" cy="2526364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процедурные мероприятия;</a:t>
            </a: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анализирует представленные экспертные заключения;</a:t>
            </a: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оформляет итоговое заключение (протокол), делает вывод о соответствии (несоответствии)  уровня квалификации педагогического работника требованиям, предъявляемым к первой и высшей  квалификационной категории, издает соответствующий приказ;</a:t>
            </a:r>
          </a:p>
          <a:p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знакомит аттестуемого под роспись с  содержанием протокола и приказа о присвоении (или отказе в присвоении) заявленной квалификационной категории.</a:t>
            </a:r>
            <a:endParaRPr lang="ru-RU" sz="1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347864" y="836712"/>
            <a:ext cx="288032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2781515" y="1556792"/>
            <a:ext cx="390297" cy="129303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482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568952" cy="55722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ru-RU" dirty="0" smtClean="0">
                <a:latin typeface="Times New Roman"/>
                <a:ea typeface="Times New Roman"/>
                <a:cs typeface="Times New Roman"/>
              </a:rPr>
              <a:t>	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Экспертная группа  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(по аттестации педагогов дошкольного образования): </a:t>
            </a:r>
          </a:p>
          <a:p>
            <a:pPr lvl="1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проводит 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всесторонний анализ результатов профессиональной деятельности педагогического работника с выездом в организацию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(место работы аттестуемого).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just">
              <a:lnSpc>
                <a:spcPct val="115000"/>
              </a:lnSpc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случаях, когда педагогический работник подавший заявление о проведении аттестации является кандидатом или доктором наук, имеет государственные, отраслевые награды, является победителем международных, всероссийских конкурсов для проведения экспертных процедур председателем АК может быть назначен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один специалист-эксперт, в остальных случаях 2 – 3 эксперта.</a:t>
            </a:r>
          </a:p>
          <a:p>
            <a:pPr lvl="1" algn="just">
              <a:lnSpc>
                <a:spcPct val="115000"/>
              </a:lnSpc>
            </a:pPr>
            <a:endParaRPr lang="ru-RU" sz="22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546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784976" cy="664181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основании приказа и уведомления аттестуемый работник узнает о составе экспертной группы, связывается с ними, договаривается о назначении дня (дней) и времени проведения экспертизы, обговаривает способы доставки экспертов до места проведения экспертизы и обратно. 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общем заседании экспертных групп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рассматривается, подтверждается итог экспертных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процедур профессиональной деятельности педагогического работника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(с рекомендациями)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подписывается членами экспертной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группы,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также работодателем аттестуемого педагогического работника.</a:t>
            </a:r>
          </a:p>
          <a:p>
            <a:pPr lvl="1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В случае если работодатель аттестуемого педагогического работника не согласен с итогами экспертных процедур, то он может представить информацию об аттестуемом педагогическом работнике председателю АК (форма произвольная). </a:t>
            </a:r>
          </a:p>
        </p:txBody>
      </p:sp>
    </p:spTree>
    <p:extLst>
      <p:ext uri="{BB962C8B-B14F-4D97-AF65-F5344CB8AC3E}">
        <p14:creationId xmlns:p14="http://schemas.microsoft.com/office/powerpoint/2010/main" xmlns="" val="3418546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63340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аттестации аттестационная комиссия принимает одно из следующих решений: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Соответствует требованиям, предъявляемым к первой (высшей) квалификационной категории по должности  ……..</a:t>
            </a:r>
          </a:p>
          <a:p>
            <a:pPr lvl="0">
              <a:spcBef>
                <a:spcPct val="20000"/>
              </a:spcBef>
            </a:pPr>
            <a:r>
              <a:rPr lang="ru-RU" sz="2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присваивается педагогическому работнику со дня принятия аттестационной комиссией соответствующего решения. С этого же числа педагог имеет право на оплату труда в соответствии со своей категорией.</a:t>
            </a:r>
          </a:p>
          <a:p>
            <a:pPr lvl="0">
              <a:spcBef>
                <a:spcPct val="20000"/>
              </a:spcBef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Запись о присвоении категории делается в трудовой книжке, в разделе «Сведения о работе». Вносятся в личную карточку работника (форма № Т-2), утвержденную постановлением Госкомстата России от 05.01.2004  № 1, содержащую раздел  IV «Аттестация». </a:t>
            </a:r>
          </a:p>
        </p:txBody>
      </p:sp>
    </p:spTree>
    <p:extLst>
      <p:ext uri="{BB962C8B-B14F-4D97-AF65-F5344CB8AC3E}">
        <p14:creationId xmlns:p14="http://schemas.microsoft.com/office/powerpoint/2010/main" xmlns="" val="4237129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197" y="404664"/>
            <a:ext cx="8640960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fontAlgn="base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соответствует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требованиям, предъявляемым к первой (высшей) квалификационной категории по должности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указывается должность, по которой педагогическому работнику отказывается в установлении квалификационной категории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не прошел аттестацию, выносится решение «не соответствует требованиям, предъявляемым к первой (высшей) квалификационной категории».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случае те,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«сдавал» на первую категорию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остаются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пройти аттестацию на соответствие занимаемой должности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Тем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«не сдал» на высшую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сохраняется первая квалификационная категория до завершения срока ее действия. После чего аттестацию придется проходить снова — либо на подтверждение первой категории, либо на установление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(не ранее чем через 1 год).</a:t>
            </a:r>
            <a:r>
              <a:rPr lang="ru-RU" sz="2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9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64096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аттестации педагогических работников образовательных организаций регулируются: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53" y="708605"/>
            <a:ext cx="9144000" cy="6112443"/>
          </a:xfrm>
          <a:prstGeom prst="rect">
            <a:avLst/>
          </a:prstGeom>
          <a:solidFill>
            <a:srgbClr val="BFDFC7"/>
          </a:solidFill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2000" b="1" dirty="0" smtClean="0">
                <a:solidFill>
                  <a:srgbClr val="4C3018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Трудовым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кодексом Российской Федерации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Федеральным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 от 29.12.2012 № 273-ФЗ  «Об образовании в Российской Федерации» (Статья 49)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Приказом </a:t>
            </a:r>
            <a:r>
              <a:rPr lang="ru-RU" alt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 № 276 от 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07.04.2014г.  «О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порядке проведения аттестации педагогических работников  организаций, осуществляющих образовательную  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деятельность»</a:t>
            </a:r>
          </a:p>
          <a:p>
            <a:pPr fontAlgn="base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стандартом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утвержденным приказом Министерства труда и социальной защиты Российской Федерации от 18 октября 2013 г. N 544н</a:t>
            </a: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Приказом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и социального развития Российской Федерации от 26.08.2010 № 761н «Об утверждении Единого квалификационного справочника должностей руководителей, специалистов и служащих, раздел «Квалификационные характеристики должностей работников образования»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Номенклатурой </a:t>
            </a:r>
            <a:r>
              <a:rPr lang="ru-RU" alt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должностей педагогических работников  организаций осуществляющих образовательную деятельность, должностей руководителей образовательных организаций,  утвержденной Постановлением Правительства Российской Федерации от 08.08.2013 №</a:t>
            </a:r>
            <a:r>
              <a:rPr lang="ru-RU" alt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678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Приказом 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Российской Федерации (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России) от 17 октября 2013 г. N 1155 г. Москва "Об утверждении федерального государственного образовательного стандарта дошкольного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образования« (ФГОС ДО)</a:t>
            </a:r>
            <a:endParaRPr lang="ru-RU" alt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Обжалование решения аттестационной комиссии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обжалование итогов аттестации оговаривается в «Порядке аттестации педагогических работников».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заявление об обжаловании можно либо в комиссию по трудовым спорам при региональном органе образования, либо в суд.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в суд о разрешении индивидуального трудового спора подается в течение трех месяцев со дня, когда работник узнал или должен был узнать о нарушении своего права.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989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501" y="260648"/>
            <a:ext cx="8568952" cy="60755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Приказом Министерства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образования Приморского края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«Об утверждении региональных нормативных документов по аттестации педагогических работников»</a:t>
            </a:r>
          </a:p>
          <a:p>
            <a:pPr lvl="0" algn="just">
              <a:spcBef>
                <a:spcPct val="20000"/>
              </a:spcBef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Утверждены: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об аттестационной комиссии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инистерства 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Приморского края;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персональный 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аттестационной комиссии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инистерства образования Приморского края;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аттестационной комиссии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инистерства образования Приморского края;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заявления о проведении аттестации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уведомления педагогического работника о сроке и месте проведения его аттестации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итогов экспертных процедур профессиональной деятельности педагогического работника, претендующего на присвоение первой или высшей квалификационной категории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23" y="2606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проведения аттестации педагогических работников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1" y="1124744"/>
            <a:ext cx="82859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педагогических работников проводится в целях </a:t>
            </a:r>
            <a:r>
              <a:rPr lang="ru-RU" sz="3200" b="1" u="sng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подтверждения соответствия педагогических работников занимаемым ими должностям </a:t>
            </a:r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оценки их профессиональной деятельности и </a:t>
            </a:r>
            <a:r>
              <a:rPr lang="ru-RU" sz="3200" b="1" u="sng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 педагогических работников </a:t>
            </a:r>
            <a:r>
              <a:rPr lang="ru-RU" sz="3200" b="1" dirty="0">
                <a:solidFill>
                  <a:srgbClr val="3227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исключением педагогических работников из числа профессорско-преподавательского состава) в целях установления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9068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0014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Основными задачами проведения аттестации являются: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94321"/>
            <a:ext cx="85689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целенаправленного, непрерывного повышения уровня квалификации педагогических работников, их методологической культуры, профессионального и личностного роста;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необходимости повышения квалификации педагогических работников;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 качества педагогической деятельности;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 использования потенциальных возможностей педагогических работников;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требований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кадровым условиям реализации образовательных программ при формировании кадрового состава организаций;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дифференциации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размеров оплаты труда педагогических работников с учетом установленной квалификационной категории и объема их преподавательской работы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948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Периодичность и сроки аттестации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251" y="2060848"/>
            <a:ext cx="8352928" cy="3834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проводится  1 раз в 5 лет.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категория </a:t>
            </a: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присваивается сроком на  5  лет.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квалификационной категории продлению не подлежит.</a:t>
            </a:r>
          </a:p>
        </p:txBody>
      </p:sp>
    </p:spTree>
    <p:extLst>
      <p:ext uri="{BB962C8B-B14F-4D97-AF65-F5344CB8AC3E}">
        <p14:creationId xmlns:p14="http://schemas.microsoft.com/office/powerpoint/2010/main" xmlns="" val="380948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7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730" y="2340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предусматривает два вида аттестации: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обязательную и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добровольную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843" y="1108734"/>
            <a:ext cx="8568952" cy="5102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</a:t>
            </a:r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аттестация: </a:t>
            </a:r>
          </a:p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 в целях подтверждения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занимаемым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ими </a:t>
            </a:r>
            <a:r>
              <a:rPr lang="ru-RU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должностям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проводится один раз в пять лет на основе оценки их профессиональной деятельности аттестационными комиссиями, самостоятельно формируемыми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дошкольными учреждениями на основании распорядительного акта работодателя (заведующего МБДОУ « ЦРР с. Яковлевка»). </a:t>
            </a:r>
          </a:p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 аттестационной комиссии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 ЦРР с. Яковлевка» входят: председатель комиссии (заместитель председателя), секретарь, представитель  трудового коллектива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члены комиссии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948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568952" cy="63761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190500" algn="just" fontAlgn="base">
              <a:spcBef>
                <a:spcPts val="375"/>
              </a:spcBef>
              <a:spcAft>
                <a:spcPts val="375"/>
              </a:spcAft>
            </a:pPr>
            <a:r>
              <a:rPr lang="ru-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Аттестация педагогических работников </a:t>
            </a:r>
            <a:r>
              <a:rPr lang="ru-RU" sz="1500" b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соответствие занимаемой ими должности </a:t>
            </a:r>
            <a:r>
              <a:rPr lang="ru-RU" sz="1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проводится на основании распорядительного акта работодателя (приказа). В приказе указывается список </a:t>
            </a:r>
            <a:r>
              <a:rPr lang="ru-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работников организации, подлежащих аттестации, график проведения аттестации, под роспись не менее чем за 30 календарных дней до дня проведения их аттестации по графику</a:t>
            </a:r>
            <a:r>
              <a:rPr lang="ru-RU" sz="1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180340" algn="just"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аттестации педагогических работников, осуществляется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на основании представления работодателя в аттестационную комиссию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, в котором должны содержаться следующие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сведения о педагогическом работнике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а) фамилия, имя, отчество;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б) наименование должности на дату проведения аттестации;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в) дата заключения по этой должности трудового договора;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г) уровень образования и квалификация по направлению подготовки;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д) информация о прохождении повышения квалификации;</a:t>
            </a:r>
          </a:p>
          <a:p>
            <a:pPr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е) результаты предыдущих аттестаций (в случае их проведения).</a:t>
            </a:r>
          </a:p>
          <a:p>
            <a:pPr algn="just">
              <a:spcAft>
                <a:spcPts val="900"/>
              </a:spcAft>
            </a:pP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ж) мотивированная всесторонняя и объективная оценка профессиональных, деловых качеств, результатов профессиональной деятельности на основе квалификационной характеристики по занимаемой должности и (или) профессиональных стандартов, в том числе в случаях, когда высшее или среднее профессиональное образование педагогических работников не соответствует профилю преподаваемого предмета либо профилю педагогической деятельности в организации, участия в деятельности методических объединений и иных формах методической работы.</a:t>
            </a:r>
          </a:p>
          <a:p>
            <a:r>
              <a:rPr lang="ru-RU" sz="15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работник с представлением должен быть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ознакомлен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 работодателем </a:t>
            </a:r>
            <a:r>
              <a:rPr lang="ru-RU" sz="15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под роспись </a:t>
            </a:r>
            <a:r>
              <a:rPr lang="ru-RU" sz="15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не позднее, чем за 30 календарных дней до дня проведения аттестации.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98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 к вебинару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1857</Words>
  <Application>Microsoft Office PowerPoint</Application>
  <PresentationFormat>Экран (4:3)</PresentationFormat>
  <Paragraphs>182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Тема Office</vt:lpstr>
      <vt:lpstr>презентация к вебинару</vt:lpstr>
      <vt:lpstr>Документ Microsoft Office Word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МОДЕЛЬ ПРОФЕССИОНАЛЬНО-ЛИЧНОСТНЫХ КАЧЕСТВ ПЕДАГОГА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Работа аттестационной комиссии</vt:lpstr>
      <vt:lpstr>Слайд 25</vt:lpstr>
      <vt:lpstr>Слайд 26</vt:lpstr>
      <vt:lpstr>Слайд 27</vt:lpstr>
      <vt:lpstr>Слайд 28</vt:lpstr>
      <vt:lpstr>Слайд 29</vt:lpstr>
      <vt:lpstr>Обжалование решения аттестационной комиссии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DS</cp:lastModifiedBy>
  <cp:revision>89</cp:revision>
  <dcterms:created xsi:type="dcterms:W3CDTF">2016-01-23T19:25:25Z</dcterms:created>
  <dcterms:modified xsi:type="dcterms:W3CDTF">2024-05-14T03:51:19Z</dcterms:modified>
</cp:coreProperties>
</file>